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62" r:id="rId5"/>
    <p:sldId id="267" r:id="rId6"/>
    <p:sldId id="271" r:id="rId7"/>
    <p:sldId id="275" r:id="rId8"/>
    <p:sldId id="279" r:id="rId9"/>
    <p:sldId id="282" r:id="rId10"/>
    <p:sldId id="286" r:id="rId11"/>
    <p:sldId id="288" r:id="rId12"/>
    <p:sldId id="289" r:id="rId13"/>
    <p:sldId id="290" r:id="rId14"/>
    <p:sldId id="291" r:id="rId15"/>
    <p:sldId id="29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8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B37B352-E2CD-4BE5-A19E-97933657D95B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57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0D5EAEF-A1AB-4F7B-957C-E5E869F045DB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971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3D9DF62-9C22-4BB9-863B-01426EBD4739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977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E98B05A-D8CA-4403-83E8-F6229295D0CF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 userDrawn="1"/>
        </p:nvSpPr>
        <p:spPr>
          <a:xfrm>
            <a:off x="6370560" y="6343200"/>
            <a:ext cx="284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2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York Plasma Institute</a:t>
            </a:r>
            <a:endParaRPr lang="en-GB" sz="220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 userDrawn="1"/>
        </p:nvSpPr>
        <p:spPr>
          <a:xfrm>
            <a:off x="6370560" y="6343200"/>
            <a:ext cx="284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2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York Plasma Institute</a:t>
            </a:r>
            <a:endParaRPr lang="en-GB" sz="220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 hidden="1"/>
          <p:cNvSpPr/>
          <p:nvPr/>
        </p:nvSpPr>
        <p:spPr>
          <a:xfrm>
            <a:off x="0" y="6308640"/>
            <a:ext cx="9143280" cy="548640"/>
          </a:xfrm>
          <a:prstGeom prst="rect">
            <a:avLst/>
          </a:prstGeom>
          <a:solidFill>
            <a:srgbClr val="0025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 hidden="1"/>
          <p:cNvSpPr/>
          <p:nvPr/>
        </p:nvSpPr>
        <p:spPr>
          <a:xfrm>
            <a:off x="0" y="0"/>
            <a:ext cx="9143280" cy="907200"/>
          </a:xfrm>
          <a:prstGeom prst="rect">
            <a:avLst/>
          </a:prstGeom>
          <a:solidFill>
            <a:srgbClr val="0025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83"/>
          <p:cNvPicPr/>
          <p:nvPr/>
        </p:nvPicPr>
        <p:blipFill>
          <a:blip r:embed="rId3"/>
          <a:stretch/>
        </p:blipFill>
        <p:spPr>
          <a:xfrm>
            <a:off x="250920" y="115920"/>
            <a:ext cx="2367720" cy="286560"/>
          </a:xfrm>
          <a:prstGeom prst="rect">
            <a:avLst/>
          </a:prstGeom>
          <a:ln>
            <a:noFill/>
          </a:ln>
        </p:spPr>
      </p:pic>
      <p:pic>
        <p:nvPicPr>
          <p:cNvPr id="3" name="Picture 85"/>
          <p:cNvPicPr/>
          <p:nvPr/>
        </p:nvPicPr>
        <p:blipFill>
          <a:blip r:embed="rId4"/>
          <a:stretch/>
        </p:blipFill>
        <p:spPr>
          <a:xfrm>
            <a:off x="1258920" y="404640"/>
            <a:ext cx="354960" cy="4309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0" y="6093000"/>
            <a:ext cx="914328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100"/>
          <p:cNvPicPr/>
          <p:nvPr/>
        </p:nvPicPr>
        <p:blipFill>
          <a:blip r:embed="rId5"/>
          <a:srcRect r="1180" b="14102"/>
          <a:stretch/>
        </p:blipFill>
        <p:spPr>
          <a:xfrm>
            <a:off x="0" y="3538440"/>
            <a:ext cx="9143280" cy="2769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6308640"/>
            <a:ext cx="9143280" cy="548640"/>
          </a:xfrm>
          <a:prstGeom prst="rect">
            <a:avLst/>
          </a:prstGeom>
          <a:solidFill>
            <a:srgbClr val="0025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0" y="0"/>
            <a:ext cx="9143280" cy="907200"/>
          </a:xfrm>
          <a:prstGeom prst="rect">
            <a:avLst/>
          </a:prstGeom>
          <a:solidFill>
            <a:srgbClr val="0025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" name="Picture 83"/>
          <p:cNvPicPr/>
          <p:nvPr/>
        </p:nvPicPr>
        <p:blipFill>
          <a:blip r:embed="rId3"/>
          <a:stretch/>
        </p:blipFill>
        <p:spPr>
          <a:xfrm>
            <a:off x="250920" y="115920"/>
            <a:ext cx="2367720" cy="286560"/>
          </a:xfrm>
          <a:prstGeom prst="rect">
            <a:avLst/>
          </a:prstGeom>
          <a:ln>
            <a:noFill/>
          </a:ln>
        </p:spPr>
      </p:pic>
      <p:pic>
        <p:nvPicPr>
          <p:cNvPr id="49" name="Picture 85"/>
          <p:cNvPicPr/>
          <p:nvPr/>
        </p:nvPicPr>
        <p:blipFill>
          <a:blip r:embed="rId4"/>
          <a:stretch/>
        </p:blipFill>
        <p:spPr>
          <a:xfrm>
            <a:off x="1258920" y="404640"/>
            <a:ext cx="354960" cy="430920"/>
          </a:xfrm>
          <a:prstGeom prst="rect">
            <a:avLst/>
          </a:prstGeom>
          <a:ln>
            <a:noFill/>
          </a:ln>
        </p:spPr>
      </p:pic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656544" y="548680"/>
            <a:ext cx="7595976" cy="1367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/>
            <a:r>
              <a:rPr lang="en-GB" sz="44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Plasma </a:t>
            </a:r>
            <a:r>
              <a:rPr lang="en-GB" sz="44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Diagnostic Techniques:</a:t>
            </a:r>
            <a:endParaRPr lang="en-GB" sz="4400" b="0" strike="noStrike" spc="-1" dirty="0"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Langmuir </a:t>
            </a:r>
            <a:r>
              <a:rPr lang="en-GB" sz="44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probe</a:t>
            </a:r>
          </a:p>
        </p:txBody>
      </p:sp>
      <p:sp>
        <p:nvSpPr>
          <p:cNvPr id="141" name="CustomShape 3"/>
          <p:cNvSpPr/>
          <p:nvPr/>
        </p:nvSpPr>
        <p:spPr>
          <a:xfrm>
            <a:off x="6370560" y="6343200"/>
            <a:ext cx="2840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2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York Plasma Institute</a:t>
            </a:r>
            <a:endParaRPr lang="en-GB" sz="2200" strike="noStrike" spc="-1" dirty="0">
              <a:latin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3528752" y="2493384"/>
            <a:ext cx="4571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GB" sz="2800" spc="-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Presenter</a:t>
            </a:r>
            <a:r>
              <a:rPr lang="en-GB" sz="2800" spc="-1" dirty="0">
                <a:solidFill>
                  <a:schemeClr val="bg1"/>
                </a:solidFill>
                <a:latin typeface="Calibri" panose="020F0502020204030204" pitchFamily="34" charset="0"/>
              </a:rPr>
              <a:t>: Kari </a:t>
            </a:r>
            <a:r>
              <a:rPr lang="en-GB" sz="2800" spc="-1" dirty="0" err="1">
                <a:solidFill>
                  <a:schemeClr val="bg1"/>
                </a:solidFill>
                <a:latin typeface="Calibri" panose="020F0502020204030204" pitchFamily="34" charset="0"/>
              </a:rPr>
              <a:t>Niemi</a:t>
            </a:r>
            <a:endParaRPr lang="en-GB" sz="2800" spc="-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chemeClr val="bg1"/>
                </a:solidFill>
                <a:latin typeface="Calibri" panose="020F0502020204030204" pitchFamily="34" charset="0"/>
              </a:rPr>
              <a:t>Material: </a:t>
            </a:r>
            <a:r>
              <a:rPr lang="en-GB" sz="2800" spc="-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J</a:t>
            </a:r>
            <a:r>
              <a:rPr lang="en-GB" sz="28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érô</a:t>
            </a:r>
            <a:r>
              <a:rPr lang="en-GB" sz="2800" spc="-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</a:t>
            </a:r>
            <a:r>
              <a:rPr lang="en-GB" sz="2800" spc="-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GB" sz="2800" spc="-1" dirty="0" err="1">
                <a:solidFill>
                  <a:schemeClr val="bg1"/>
                </a:solidFill>
                <a:latin typeface="Calibri" panose="020F0502020204030204" pitchFamily="34" charset="0"/>
              </a:rPr>
              <a:t>Bredin</a:t>
            </a:r>
            <a:endParaRPr lang="en-GB" sz="2800" spc="-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chemeClr val="bg1"/>
                </a:solidFill>
                <a:latin typeface="Calibri" panose="020F0502020204030204" pitchFamily="34" charset="0"/>
              </a:rPr>
              <a:t>Academic: Deborah </a:t>
            </a:r>
            <a:r>
              <a:rPr lang="en-GB" sz="2800" spc="-1" dirty="0" smtClean="0">
                <a:solidFill>
                  <a:schemeClr val="bg1"/>
                </a:solidFill>
                <a:latin typeface="Calibri" panose="020F0502020204030204" pitchFamily="34" charset="0"/>
              </a:rPr>
              <a:t>O’Connell</a:t>
            </a:r>
            <a:endParaRPr lang="en-GB" sz="2800" spc="-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Picture 2"/>
          <p:cNvPicPr/>
          <p:nvPr/>
        </p:nvPicPr>
        <p:blipFill>
          <a:blip r:embed="rId2"/>
          <a:stretch/>
        </p:blipFill>
        <p:spPr>
          <a:xfrm>
            <a:off x="334440" y="1265400"/>
            <a:ext cx="4176000" cy="2313720"/>
          </a:xfrm>
          <a:prstGeom prst="rect">
            <a:avLst/>
          </a:prstGeom>
          <a:ln>
            <a:noFill/>
          </a:ln>
        </p:spPr>
      </p:pic>
      <p:pic>
        <p:nvPicPr>
          <p:cNvPr id="901" name="Picture 3"/>
          <p:cNvPicPr/>
          <p:nvPr/>
        </p:nvPicPr>
        <p:blipFill>
          <a:blip r:embed="rId3"/>
          <a:stretch/>
        </p:blipFill>
        <p:spPr>
          <a:xfrm>
            <a:off x="4753080" y="1196640"/>
            <a:ext cx="3778920" cy="2309400"/>
          </a:xfrm>
          <a:prstGeom prst="rect">
            <a:avLst/>
          </a:prstGeom>
          <a:ln>
            <a:noFill/>
          </a:ln>
        </p:spPr>
      </p:pic>
      <p:pic>
        <p:nvPicPr>
          <p:cNvPr id="902" name="Picture 4"/>
          <p:cNvPicPr/>
          <p:nvPr/>
        </p:nvPicPr>
        <p:blipFill>
          <a:blip r:embed="rId4"/>
          <a:stretch/>
        </p:blipFill>
        <p:spPr>
          <a:xfrm>
            <a:off x="5058360" y="3504600"/>
            <a:ext cx="3906360" cy="2690640"/>
          </a:xfrm>
          <a:prstGeom prst="rect">
            <a:avLst/>
          </a:prstGeom>
          <a:ln>
            <a:noFill/>
          </a:ln>
        </p:spPr>
      </p:pic>
      <p:sp>
        <p:nvSpPr>
          <p:cNvPr id="903" name="CustomShape 2"/>
          <p:cNvSpPr/>
          <p:nvPr/>
        </p:nvSpPr>
        <p:spPr>
          <a:xfrm>
            <a:off x="323720" y="4301672"/>
            <a:ext cx="4734640" cy="1287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Block potential oscillations on the driving</a:t>
            </a:r>
            <a:b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frequency and its higher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harmonics </a:t>
            </a:r>
            <a:b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(due to non-linear nature of plasma sheath) </a:t>
            </a:r>
            <a:b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by 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electrical filters in probe circuit. 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Probe Compensation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107504" y="1069432"/>
            <a:ext cx="7848872" cy="53118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spcAft>
                <a:spcPts val="600"/>
              </a:spcAft>
            </a:pPr>
            <a:r>
              <a:rPr lang="en-GB" sz="2800" b="0" strike="noStrike" spc="-1" dirty="0">
                <a:solidFill>
                  <a:srgbClr val="00B050"/>
                </a:solidFill>
                <a:latin typeface="Calibri" panose="020F0502020204030204" pitchFamily="34" charset="0"/>
                <a:ea typeface="DejaVu Sans"/>
              </a:rPr>
              <a:t>Pros</a:t>
            </a:r>
            <a:endParaRPr lang="en-GB" sz="2800" b="0" strike="noStrike" spc="-1" dirty="0">
              <a:latin typeface="Calibri" panose="020F0502020204030204" pitchFamily="34" charset="0"/>
            </a:endParaRP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Instrumentation: Simple</a:t>
            </a:r>
            <a:endParaRPr lang="en-GB" sz="2200" b="0" strike="noStrike" spc="-1" dirty="0">
              <a:latin typeface="Calibri" panose="020F0502020204030204" pitchFamily="34" charset="0"/>
            </a:endParaRP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Resolution: Local &amp; not</a:t>
            </a:r>
            <a:b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highly time-resolved</a:t>
            </a:r>
            <a:endParaRPr lang="en-GB" sz="2200" b="0" strike="noStrike" spc="-1" dirty="0">
              <a:latin typeface="Calibri" panose="020F0502020204030204" pitchFamily="34" charset="0"/>
            </a:endParaRP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Method: Direct</a:t>
            </a:r>
          </a:p>
          <a:p>
            <a:pPr marL="360">
              <a:spcAft>
                <a:spcPts val="600"/>
              </a:spcAft>
              <a:buClr>
                <a:srgbClr val="000000"/>
              </a:buClr>
            </a:pPr>
            <a:endParaRPr lang="en-GB" sz="2400" b="0" strike="noStrike" spc="-1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2800" b="0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Cons</a:t>
            </a:r>
            <a:endParaRPr lang="en-GB" sz="2800" b="0" strike="noStrike" spc="-1" dirty="0">
              <a:latin typeface="Calibri" panose="020F0502020204030204" pitchFamily="34" charset="0"/>
            </a:endParaRP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Interpretation: Based on plasma sheath models</a:t>
            </a:r>
            <a:endParaRPr lang="en-GB" sz="2200" b="0" strike="noStrike" spc="-1" dirty="0">
              <a:latin typeface="Calibri" panose="020F0502020204030204" pitchFamily="34" charset="0"/>
            </a:endParaRP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Diagnostic: Intrusive</a:t>
            </a:r>
          </a:p>
          <a:p>
            <a:pPr marL="343080" indent="-342720">
              <a:spcAft>
                <a:spcPts val="600"/>
              </a:spcAft>
              <a:buClr>
                <a:srgbClr val="000000"/>
              </a:buClr>
              <a:buFont typeface="Symbol" charset="2"/>
              <a:buChar char=""/>
            </a:pP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Limitations: (1) harsh environments (damage),</a:t>
            </a:r>
            <a:b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(2) complex chemistry (multi-species/electro-negative),</a:t>
            </a:r>
            <a:b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2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(3) higher pressure environments (theory) </a:t>
            </a:r>
            <a:endParaRPr lang="en-GB" sz="22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906" name="Picture 2"/>
          <p:cNvPicPr/>
          <p:nvPr/>
        </p:nvPicPr>
        <p:blipFill>
          <a:blip r:embed="rId2"/>
          <a:stretch/>
        </p:blipFill>
        <p:spPr>
          <a:xfrm>
            <a:off x="4140360" y="1196752"/>
            <a:ext cx="4824000" cy="2714040"/>
          </a:xfrm>
          <a:prstGeom prst="rect">
            <a:avLst/>
          </a:prstGeom>
          <a:ln>
            <a:noFill/>
          </a:ln>
        </p:spPr>
      </p:pic>
      <p:pic>
        <p:nvPicPr>
          <p:cNvPr id="907" name="Picture 4"/>
          <p:cNvPicPr/>
          <p:nvPr/>
        </p:nvPicPr>
        <p:blipFill>
          <a:blip r:embed="rId3"/>
          <a:srcRect l="65089" t="22377"/>
          <a:stretch/>
        </p:blipFill>
        <p:spPr>
          <a:xfrm>
            <a:off x="7278608" y="2972272"/>
            <a:ext cx="1685880" cy="281520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Summary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262764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Application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911" name="Picture 225"/>
          <p:cNvPicPr/>
          <p:nvPr/>
        </p:nvPicPr>
        <p:blipFill>
          <a:blip r:embed="rId2"/>
          <a:stretch/>
        </p:blipFill>
        <p:spPr>
          <a:xfrm>
            <a:off x="216000" y="1908000"/>
            <a:ext cx="4867920" cy="3888000"/>
          </a:xfrm>
          <a:prstGeom prst="rect">
            <a:avLst/>
          </a:prstGeom>
          <a:ln w="9360">
            <a:noFill/>
          </a:ln>
        </p:spPr>
      </p:pic>
      <p:pic>
        <p:nvPicPr>
          <p:cNvPr id="912" name="Image 27"/>
          <p:cNvPicPr/>
          <p:nvPr/>
        </p:nvPicPr>
        <p:blipFill>
          <a:blip r:embed="rId3"/>
          <a:stretch/>
        </p:blipFill>
        <p:spPr>
          <a:xfrm>
            <a:off x="5663160" y="1872000"/>
            <a:ext cx="3191040" cy="1917360"/>
          </a:xfrm>
          <a:prstGeom prst="rect">
            <a:avLst/>
          </a:prstGeom>
          <a:ln>
            <a:noFill/>
          </a:ln>
        </p:spPr>
      </p:pic>
      <p:pic>
        <p:nvPicPr>
          <p:cNvPr id="913" name="Image 25"/>
          <p:cNvPicPr/>
          <p:nvPr/>
        </p:nvPicPr>
        <p:blipFill>
          <a:blip r:embed="rId4"/>
          <a:stretch/>
        </p:blipFill>
        <p:spPr>
          <a:xfrm>
            <a:off x="5899680" y="4068000"/>
            <a:ext cx="2812320" cy="2026080"/>
          </a:xfrm>
          <a:prstGeom prst="rect">
            <a:avLst/>
          </a:prstGeom>
          <a:ln>
            <a:noFill/>
          </a:ln>
        </p:spPr>
      </p:pic>
      <p:pic>
        <p:nvPicPr>
          <p:cNvPr id="914" name="Picture 913"/>
          <p:cNvPicPr/>
          <p:nvPr/>
        </p:nvPicPr>
        <p:blipFill>
          <a:blip r:embed="rId5"/>
          <a:stretch/>
        </p:blipFill>
        <p:spPr>
          <a:xfrm>
            <a:off x="144000" y="5488920"/>
            <a:ext cx="2366280" cy="703080"/>
          </a:xfrm>
          <a:prstGeom prst="rect">
            <a:avLst/>
          </a:prstGeom>
          <a:ln>
            <a:noFill/>
          </a:ln>
        </p:spPr>
      </p:pic>
      <p:sp>
        <p:nvSpPr>
          <p:cNvPr id="915" name="TextShape 3"/>
          <p:cNvSpPr txBox="1"/>
          <p:nvPr/>
        </p:nvSpPr>
        <p:spPr>
          <a:xfrm>
            <a:off x="288000" y="1116000"/>
            <a:ext cx="8640000" cy="40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400" b="0" strike="noStrike" spc="-1" dirty="0">
                <a:latin typeface="Calibri" panose="020F0502020204030204" pitchFamily="34" charset="0"/>
              </a:rPr>
              <a:t>Plasma Propulsion with Electronegative </a:t>
            </a:r>
            <a:r>
              <a:rPr lang="en-GB" sz="2400" b="0" strike="noStrike" spc="-1" dirty="0" smtClean="0">
                <a:latin typeface="Calibri" panose="020F0502020204030204" pitchFamily="34" charset="0"/>
              </a:rPr>
              <a:t>GASES (PEGASES thruster)</a:t>
            </a:r>
            <a:endParaRPr lang="en-GB" sz="2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CustomShape 1"/>
          <p:cNvSpPr/>
          <p:nvPr/>
        </p:nvSpPr>
        <p:spPr>
          <a:xfrm>
            <a:off x="262764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Application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18" name="CustomShape 3"/>
          <p:cNvSpPr/>
          <p:nvPr/>
        </p:nvSpPr>
        <p:spPr>
          <a:xfrm>
            <a:off x="395640" y="1456200"/>
            <a:ext cx="4918680" cy="391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Experiment requirements:</a:t>
            </a:r>
            <a:endParaRPr lang="en-GB" sz="24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Measurements ⊥ B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</a:t>
            </a:r>
            <a:r>
              <a:rPr lang="en-GB" sz="1800" b="0" strike="noStrike" spc="-1" baseline="-250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a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= 0.025 mm &lt;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Le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= 0.1 mm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Measurement:</a:t>
            </a:r>
            <a:endParaRPr lang="en-GB" sz="24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Tips :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Platinum-Iridium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Tip ⊥ B ⇒ measure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Tip  // B ⇒ reference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285840" lvl="1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No passive filter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lang="en-GB" sz="1800" b="0" strike="noStrike" spc="-1" dirty="0">
              <a:latin typeface="Arial"/>
            </a:endParaRPr>
          </a:p>
        </p:txBody>
      </p:sp>
      <p:sp>
        <p:nvSpPr>
          <p:cNvPr id="919" name="CustomShape 4"/>
          <p:cNvSpPr/>
          <p:nvPr/>
        </p:nvSpPr>
        <p:spPr>
          <a:xfrm flipV="1">
            <a:off x="5840640" y="4447440"/>
            <a:ext cx="509040" cy="3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0" name="Image 3"/>
          <p:cNvPicPr/>
          <p:nvPr/>
        </p:nvPicPr>
        <p:blipFill>
          <a:blip r:embed="rId2"/>
          <a:stretch/>
        </p:blipFill>
        <p:spPr>
          <a:xfrm>
            <a:off x="4782240" y="1340640"/>
            <a:ext cx="4156560" cy="4410000"/>
          </a:xfrm>
          <a:prstGeom prst="rect">
            <a:avLst/>
          </a:prstGeom>
          <a:ln>
            <a:noFill/>
          </a:ln>
        </p:spPr>
      </p:pic>
      <p:sp>
        <p:nvSpPr>
          <p:cNvPr id="921" name="CustomShape 5"/>
          <p:cNvSpPr/>
          <p:nvPr/>
        </p:nvSpPr>
        <p:spPr>
          <a:xfrm>
            <a:off x="4782240" y="5010840"/>
            <a:ext cx="1926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l = 6 mm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∅ = 0.05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mm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22" name="CustomShape 6"/>
          <p:cNvSpPr/>
          <p:nvPr/>
        </p:nvSpPr>
        <p:spPr>
          <a:xfrm>
            <a:off x="7245360" y="4327560"/>
            <a:ext cx="19350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∅ = 1.65 mm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∅ = 0.20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mm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23" name="CustomShape 7"/>
          <p:cNvSpPr/>
          <p:nvPr/>
        </p:nvSpPr>
        <p:spPr>
          <a:xfrm rot="10800000">
            <a:off x="7342920" y="4438080"/>
            <a:ext cx="535680" cy="25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4" name="CustomShape 8"/>
          <p:cNvSpPr/>
          <p:nvPr/>
        </p:nvSpPr>
        <p:spPr>
          <a:xfrm rot="5400000" flipH="1" flipV="1">
            <a:off x="7081920" y="3957120"/>
            <a:ext cx="737640" cy="21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5" name="CustomShape 9"/>
          <p:cNvSpPr/>
          <p:nvPr/>
        </p:nvSpPr>
        <p:spPr>
          <a:xfrm rot="5400000" flipH="1" flipV="1">
            <a:off x="5091120" y="4195440"/>
            <a:ext cx="1042560" cy="587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6" name="CustomShape 10"/>
          <p:cNvSpPr/>
          <p:nvPr/>
        </p:nvSpPr>
        <p:spPr>
          <a:xfrm>
            <a:off x="7204680" y="2275560"/>
            <a:ext cx="1926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∅ = 0.20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mm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27" name="CustomShape 11"/>
          <p:cNvSpPr/>
          <p:nvPr/>
        </p:nvSpPr>
        <p:spPr>
          <a:xfrm rot="5400000">
            <a:off x="7625520" y="2905920"/>
            <a:ext cx="403200" cy="2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8" name="CustomShape 12"/>
          <p:cNvSpPr/>
          <p:nvPr/>
        </p:nvSpPr>
        <p:spPr>
          <a:xfrm flipV="1">
            <a:off x="5318280" y="4827240"/>
            <a:ext cx="372600" cy="17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9" name="CustomShape 13"/>
          <p:cNvSpPr/>
          <p:nvPr/>
        </p:nvSpPr>
        <p:spPr>
          <a:xfrm>
            <a:off x="6046560" y="4622040"/>
            <a:ext cx="59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⊥ B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30" name="CustomShape 14"/>
          <p:cNvSpPr/>
          <p:nvPr/>
        </p:nvSpPr>
        <p:spPr>
          <a:xfrm>
            <a:off x="5968440" y="3491640"/>
            <a:ext cx="525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// B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262764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Application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953" name="Picture 11"/>
          <p:cNvPicPr/>
          <p:nvPr/>
        </p:nvPicPr>
        <p:blipFill>
          <a:blip r:embed="rId2"/>
          <a:stretch/>
        </p:blipFill>
        <p:spPr>
          <a:xfrm>
            <a:off x="611560" y="1261032"/>
            <a:ext cx="4398480" cy="1735920"/>
          </a:xfrm>
          <a:prstGeom prst="rect">
            <a:avLst/>
          </a:prstGeom>
          <a:ln>
            <a:noFill/>
          </a:ln>
        </p:spPr>
      </p:pic>
      <p:pic>
        <p:nvPicPr>
          <p:cNvPr id="954" name="Espace réservé du contenu 8"/>
          <p:cNvPicPr/>
          <p:nvPr/>
        </p:nvPicPr>
        <p:blipFill>
          <a:blip r:embed="rId3"/>
          <a:srcRect l="-2506" r="3241"/>
          <a:stretch/>
        </p:blipFill>
        <p:spPr>
          <a:xfrm>
            <a:off x="5868480" y="1052736"/>
            <a:ext cx="3024000" cy="2247480"/>
          </a:xfrm>
          <a:prstGeom prst="rect">
            <a:avLst/>
          </a:prstGeom>
          <a:ln w="9360">
            <a:noFill/>
          </a:ln>
        </p:spPr>
      </p:pic>
      <p:sp>
        <p:nvSpPr>
          <p:cNvPr id="955" name="CustomShape 4"/>
          <p:cNvSpPr/>
          <p:nvPr/>
        </p:nvSpPr>
        <p:spPr>
          <a:xfrm>
            <a:off x="6804448" y="908720"/>
            <a:ext cx="2016024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SF6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ion prod. rates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956" name="CustomShape 5"/>
          <p:cNvSpPr/>
          <p:nvPr/>
        </p:nvSpPr>
        <p:spPr>
          <a:xfrm>
            <a:off x="6012160" y="3758760"/>
            <a:ext cx="3024336" cy="1829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 smtClean="0">
                <a:solidFill>
                  <a:srgbClr val="FF0000"/>
                </a:solidFill>
                <a:latin typeface="Calibri" panose="020F0502020204030204" pitchFamily="34" charset="0"/>
                <a:ea typeface="ＭＳ Ｐゴシック"/>
              </a:rPr>
              <a:t>Without magnetic filter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/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High </a:t>
            </a:r>
            <a:r>
              <a:rPr lang="en-GB" sz="18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Te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 ~ 5 eV suppresses formation of negative ions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 smtClean="0">
                <a:solidFill>
                  <a:schemeClr val="tx2"/>
                </a:solidFill>
                <a:latin typeface="Calibri" panose="020F0502020204030204" pitchFamily="34" charset="0"/>
                <a:ea typeface="ＭＳ Ｐゴシック"/>
              </a:rPr>
              <a:t>With magnetic filter</a:t>
            </a:r>
            <a:br>
              <a:rPr lang="en-GB" sz="1800" b="0" strike="noStrike" spc="-1" dirty="0" smtClean="0">
                <a:solidFill>
                  <a:schemeClr val="tx2"/>
                </a:solidFill>
                <a:latin typeface="Calibri" panose="020F0502020204030204" pitchFamily="34" charset="0"/>
                <a:ea typeface="ＭＳ Ｐゴシック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Lowered </a:t>
            </a:r>
            <a:r>
              <a:rPr lang="en-GB" sz="18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Te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ＭＳ Ｐゴシック"/>
              </a:rPr>
              <a:t> ~ 2eV enables formation of negative ions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957" name="Image 46"/>
          <p:cNvPicPr/>
          <p:nvPr/>
        </p:nvPicPr>
        <p:blipFill>
          <a:blip r:embed="rId4"/>
          <a:srcRect t="4961"/>
          <a:stretch/>
        </p:blipFill>
        <p:spPr>
          <a:xfrm>
            <a:off x="3875040" y="4713480"/>
            <a:ext cx="2194920" cy="1501920"/>
          </a:xfrm>
          <a:prstGeom prst="rect">
            <a:avLst/>
          </a:prstGeom>
          <a:ln>
            <a:noFill/>
          </a:ln>
        </p:spPr>
      </p:pic>
      <p:pic>
        <p:nvPicPr>
          <p:cNvPr id="958" name="Image 47"/>
          <p:cNvPicPr/>
          <p:nvPr/>
        </p:nvPicPr>
        <p:blipFill>
          <a:blip r:embed="rId5"/>
          <a:srcRect t="4863"/>
          <a:stretch/>
        </p:blipFill>
        <p:spPr>
          <a:xfrm>
            <a:off x="3796560" y="3157920"/>
            <a:ext cx="2284920" cy="1564920"/>
          </a:xfrm>
          <a:prstGeom prst="rect">
            <a:avLst/>
          </a:prstGeom>
          <a:ln>
            <a:noFill/>
          </a:ln>
        </p:spPr>
      </p:pic>
      <p:pic>
        <p:nvPicPr>
          <p:cNvPr id="959" name="Image 50"/>
          <p:cNvPicPr/>
          <p:nvPr/>
        </p:nvPicPr>
        <p:blipFill>
          <a:blip r:embed="rId6"/>
          <a:stretch/>
        </p:blipFill>
        <p:spPr>
          <a:xfrm>
            <a:off x="185760" y="3717000"/>
            <a:ext cx="3410640" cy="2357640"/>
          </a:xfrm>
          <a:prstGeom prst="rect">
            <a:avLst/>
          </a:prstGeom>
          <a:ln>
            <a:noFill/>
          </a:ln>
        </p:spPr>
      </p:pic>
      <p:sp>
        <p:nvSpPr>
          <p:cNvPr id="960" name="CustomShape 6"/>
          <p:cNvSpPr/>
          <p:nvPr/>
        </p:nvSpPr>
        <p:spPr>
          <a:xfrm flipV="1">
            <a:off x="2267640" y="3940560"/>
            <a:ext cx="1439640" cy="48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1" name="CustomShape 7"/>
          <p:cNvSpPr/>
          <p:nvPr/>
        </p:nvSpPr>
        <p:spPr>
          <a:xfrm>
            <a:off x="1619640" y="5041800"/>
            <a:ext cx="2088000" cy="42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0000FF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rcRect l="14562" t="30793" r="64564" b="14968"/>
          <a:stretch/>
        </p:blipFill>
        <p:spPr>
          <a:xfrm>
            <a:off x="216000" y="2093400"/>
            <a:ext cx="4328280" cy="31626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Historical Overview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145" name="Picture 2"/>
          <p:cNvPicPr/>
          <p:nvPr/>
        </p:nvPicPr>
        <p:blipFill>
          <a:blip r:embed="rId3"/>
          <a:stretch/>
        </p:blipFill>
        <p:spPr>
          <a:xfrm>
            <a:off x="4140000" y="1725480"/>
            <a:ext cx="4824000" cy="2714040"/>
          </a:xfrm>
          <a:prstGeom prst="rect">
            <a:avLst/>
          </a:prstGeom>
          <a:ln>
            <a:noFill/>
          </a:ln>
        </p:spPr>
      </p:pic>
      <p:pic>
        <p:nvPicPr>
          <p:cNvPr id="146" name="Picture 4"/>
          <p:cNvPicPr/>
          <p:nvPr/>
        </p:nvPicPr>
        <p:blipFill>
          <a:blip r:embed="rId4"/>
          <a:srcRect l="65089" t="22377"/>
          <a:stretch/>
        </p:blipFill>
        <p:spPr>
          <a:xfrm>
            <a:off x="6391800" y="3501000"/>
            <a:ext cx="1685880" cy="2815200"/>
          </a:xfrm>
          <a:prstGeom prst="rect">
            <a:avLst/>
          </a:prstGeom>
          <a:ln>
            <a:noFill/>
          </a:ln>
        </p:spPr>
      </p:pic>
      <p:sp>
        <p:nvSpPr>
          <p:cNvPr id="147" name="TextShape 3"/>
          <p:cNvSpPr txBox="1"/>
          <p:nvPr/>
        </p:nvSpPr>
        <p:spPr>
          <a:xfrm>
            <a:off x="468000" y="1152000"/>
            <a:ext cx="4248016" cy="71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600" b="0" strike="noStrike" spc="-1" dirty="0">
                <a:latin typeface="Calibri" panose="020F0502020204030204" pitchFamily="34" charset="0"/>
              </a:rPr>
              <a:t>Electrostatic </a:t>
            </a:r>
            <a:r>
              <a:rPr lang="en-GB" sz="2600" b="0" strike="noStrike" spc="-1" dirty="0" smtClean="0">
                <a:latin typeface="Calibri" panose="020F0502020204030204" pitchFamily="34" charset="0"/>
              </a:rPr>
              <a:t>probe diagnostic</a:t>
            </a:r>
            <a:endParaRPr lang="en-GB" sz="2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457200" y="5949360"/>
            <a:ext cx="7695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Mott-Smith and Langmuir, </a:t>
            </a:r>
            <a:r>
              <a:rPr lang="en-GB" sz="1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Phys. Rev. 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(1926)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2"/>
          <p:cNvSpPr/>
          <p:nvPr/>
        </p:nvSpPr>
        <p:spPr>
          <a:xfrm>
            <a:off x="1187640" y="1412640"/>
            <a:ext cx="997560" cy="859320"/>
          </a:xfrm>
          <a:prstGeom prst="roundRect">
            <a:avLst>
              <a:gd name="adj" fmla="val 16667"/>
            </a:avLst>
          </a:prstGeom>
          <a:solidFill>
            <a:srgbClr val="B95CB0">
              <a:alpha val="79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Line 3"/>
          <p:cNvSpPr/>
          <p:nvPr/>
        </p:nvSpPr>
        <p:spPr>
          <a:xfrm>
            <a:off x="735840" y="2577240"/>
            <a:ext cx="360" cy="17532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4"/>
          <p:cNvSpPr/>
          <p:nvPr/>
        </p:nvSpPr>
        <p:spPr>
          <a:xfrm>
            <a:off x="568440" y="2244960"/>
            <a:ext cx="334440" cy="32076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5"/>
          <p:cNvSpPr/>
          <p:nvPr/>
        </p:nvSpPr>
        <p:spPr>
          <a:xfrm>
            <a:off x="639360" y="2383920"/>
            <a:ext cx="207360" cy="60840"/>
          </a:xfrm>
          <a:custGeom>
            <a:avLst/>
            <a:gdLst/>
            <a:ahLst/>
            <a:cxnLst/>
            <a:rect l="l" t="t" r="r" b="b"/>
            <a:pathLst>
              <a:path w="544310" h="208912">
                <a:moveTo>
                  <a:pt x="0" y="199291"/>
                </a:moveTo>
                <a:cubicBezTo>
                  <a:pt x="64602" y="99645"/>
                  <a:pt x="129205" y="0"/>
                  <a:pt x="189684" y="1374"/>
                </a:cubicBezTo>
                <a:cubicBezTo>
                  <a:pt x="250163" y="2748"/>
                  <a:pt x="303769" y="206162"/>
                  <a:pt x="362873" y="207537"/>
                </a:cubicBezTo>
                <a:cubicBezTo>
                  <a:pt x="421977" y="208912"/>
                  <a:pt x="544310" y="9621"/>
                  <a:pt x="544310" y="9621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6"/>
          <p:cNvSpPr/>
          <p:nvPr/>
        </p:nvSpPr>
        <p:spPr>
          <a:xfrm>
            <a:off x="524520" y="2752920"/>
            <a:ext cx="41976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Line 7"/>
          <p:cNvSpPr/>
          <p:nvPr/>
        </p:nvSpPr>
        <p:spPr>
          <a:xfrm>
            <a:off x="594360" y="2808720"/>
            <a:ext cx="28836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Line 8"/>
          <p:cNvSpPr/>
          <p:nvPr/>
        </p:nvSpPr>
        <p:spPr>
          <a:xfrm>
            <a:off x="654480" y="2861280"/>
            <a:ext cx="16416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Line 9"/>
          <p:cNvSpPr/>
          <p:nvPr/>
        </p:nvSpPr>
        <p:spPr>
          <a:xfrm>
            <a:off x="711720" y="2908440"/>
            <a:ext cx="5400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Line 10"/>
          <p:cNvSpPr/>
          <p:nvPr/>
        </p:nvSpPr>
        <p:spPr>
          <a:xfrm flipH="1">
            <a:off x="734400" y="2070720"/>
            <a:ext cx="1440" cy="1742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Line 11"/>
          <p:cNvSpPr/>
          <p:nvPr/>
        </p:nvSpPr>
        <p:spPr>
          <a:xfrm>
            <a:off x="728640" y="1852200"/>
            <a:ext cx="40104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Line 12"/>
          <p:cNvSpPr/>
          <p:nvPr/>
        </p:nvSpPr>
        <p:spPr>
          <a:xfrm flipH="1">
            <a:off x="1127160" y="1412640"/>
            <a:ext cx="1800" cy="85968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Line 13"/>
          <p:cNvSpPr/>
          <p:nvPr/>
        </p:nvSpPr>
        <p:spPr>
          <a:xfrm flipH="1">
            <a:off x="554760" y="1976760"/>
            <a:ext cx="36396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14"/>
          <p:cNvSpPr/>
          <p:nvPr/>
        </p:nvSpPr>
        <p:spPr>
          <a:xfrm flipH="1">
            <a:off x="551520" y="2070000"/>
            <a:ext cx="36396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Line 15"/>
          <p:cNvSpPr/>
          <p:nvPr/>
        </p:nvSpPr>
        <p:spPr>
          <a:xfrm>
            <a:off x="728640" y="1842480"/>
            <a:ext cx="0" cy="12168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Line 16"/>
          <p:cNvSpPr/>
          <p:nvPr/>
        </p:nvSpPr>
        <p:spPr>
          <a:xfrm flipH="1">
            <a:off x="2241360" y="1420920"/>
            <a:ext cx="1800" cy="859320"/>
          </a:xfrm>
          <a:prstGeom prst="line">
            <a:avLst/>
          </a:prstGeom>
          <a:ln w="255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17"/>
          <p:cNvSpPr/>
          <p:nvPr/>
        </p:nvSpPr>
        <p:spPr>
          <a:xfrm>
            <a:off x="2555640" y="2132640"/>
            <a:ext cx="419760" cy="18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18"/>
          <p:cNvSpPr/>
          <p:nvPr/>
        </p:nvSpPr>
        <p:spPr>
          <a:xfrm>
            <a:off x="2625840" y="2188440"/>
            <a:ext cx="288000" cy="18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19"/>
          <p:cNvSpPr/>
          <p:nvPr/>
        </p:nvSpPr>
        <p:spPr>
          <a:xfrm>
            <a:off x="2685600" y="2241000"/>
            <a:ext cx="164160" cy="18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Line 20"/>
          <p:cNvSpPr/>
          <p:nvPr/>
        </p:nvSpPr>
        <p:spPr>
          <a:xfrm>
            <a:off x="2742840" y="2288160"/>
            <a:ext cx="54000" cy="18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1"/>
          <p:cNvSpPr/>
          <p:nvPr/>
        </p:nvSpPr>
        <p:spPr>
          <a:xfrm flipH="1">
            <a:off x="2771640" y="1844640"/>
            <a:ext cx="1440" cy="2880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22"/>
          <p:cNvSpPr/>
          <p:nvPr/>
        </p:nvSpPr>
        <p:spPr>
          <a:xfrm>
            <a:off x="2252160" y="1842480"/>
            <a:ext cx="519480" cy="21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23"/>
          <p:cNvSpPr/>
          <p:nvPr/>
        </p:nvSpPr>
        <p:spPr>
          <a:xfrm>
            <a:off x="1291032" y="1412776"/>
            <a:ext cx="6886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Plasma</a:t>
            </a:r>
            <a:endParaRPr lang="en-GB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7" name="CustomShape 24"/>
          <p:cNvSpPr/>
          <p:nvPr/>
        </p:nvSpPr>
        <p:spPr>
          <a:xfrm>
            <a:off x="611560" y="1052736"/>
            <a:ext cx="9021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b="0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Electrodes</a:t>
            </a:r>
            <a:endParaRPr lang="en-GB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8" name="CustomShape 25"/>
          <p:cNvSpPr/>
          <p:nvPr/>
        </p:nvSpPr>
        <p:spPr>
          <a:xfrm>
            <a:off x="107504" y="2204864"/>
            <a:ext cx="38232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RF</a:t>
            </a:r>
            <a:endParaRPr lang="en-GB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49" name="Line 26"/>
          <p:cNvSpPr/>
          <p:nvPr/>
        </p:nvSpPr>
        <p:spPr>
          <a:xfrm flipV="1">
            <a:off x="1691640" y="1916640"/>
            <a:ext cx="360" cy="2160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Line 27"/>
          <p:cNvSpPr/>
          <p:nvPr/>
        </p:nvSpPr>
        <p:spPr>
          <a:xfrm flipV="1">
            <a:off x="1691640" y="2132640"/>
            <a:ext cx="360" cy="288000"/>
          </a:xfrm>
          <a:prstGeom prst="line">
            <a:avLst/>
          </a:prstGeom>
          <a:ln w="2556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8"/>
          <p:cNvSpPr/>
          <p:nvPr/>
        </p:nvSpPr>
        <p:spPr>
          <a:xfrm>
            <a:off x="1509120" y="3993120"/>
            <a:ext cx="359640" cy="35964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29"/>
          <p:cNvSpPr/>
          <p:nvPr/>
        </p:nvSpPr>
        <p:spPr>
          <a:xfrm>
            <a:off x="1691640" y="2420640"/>
            <a:ext cx="360" cy="1080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30"/>
          <p:cNvSpPr/>
          <p:nvPr/>
        </p:nvSpPr>
        <p:spPr>
          <a:xfrm>
            <a:off x="1521000" y="3966840"/>
            <a:ext cx="336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4" name="Line 31"/>
          <p:cNvSpPr/>
          <p:nvPr/>
        </p:nvSpPr>
        <p:spPr>
          <a:xfrm>
            <a:off x="1691640" y="3614400"/>
            <a:ext cx="0" cy="3927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Line 32"/>
          <p:cNvSpPr/>
          <p:nvPr/>
        </p:nvSpPr>
        <p:spPr>
          <a:xfrm>
            <a:off x="1445040" y="3509280"/>
            <a:ext cx="50148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33"/>
          <p:cNvSpPr/>
          <p:nvPr/>
        </p:nvSpPr>
        <p:spPr>
          <a:xfrm>
            <a:off x="1625040" y="3601080"/>
            <a:ext cx="141480" cy="180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Line 34"/>
          <p:cNvSpPr/>
          <p:nvPr/>
        </p:nvSpPr>
        <p:spPr>
          <a:xfrm>
            <a:off x="1685160" y="5061112"/>
            <a:ext cx="1260" cy="240096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35"/>
          <p:cNvSpPr/>
          <p:nvPr/>
        </p:nvSpPr>
        <p:spPr>
          <a:xfrm>
            <a:off x="2267640" y="2349000"/>
            <a:ext cx="58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LP</a:t>
            </a:r>
            <a:endParaRPr lang="en-GB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59" name="CustomShape 36"/>
          <p:cNvSpPr/>
          <p:nvPr/>
        </p:nvSpPr>
        <p:spPr>
          <a:xfrm flipH="1" flipV="1">
            <a:off x="1685160" y="1982520"/>
            <a:ext cx="64764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custDash>
              <a:ds d="300000" sp="100000"/>
            </a:custDash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37"/>
          <p:cNvSpPr/>
          <p:nvPr/>
        </p:nvSpPr>
        <p:spPr>
          <a:xfrm flipV="1">
            <a:off x="1493280" y="3350520"/>
            <a:ext cx="478440" cy="3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38"/>
          <p:cNvSpPr/>
          <p:nvPr/>
        </p:nvSpPr>
        <p:spPr>
          <a:xfrm>
            <a:off x="1475460" y="5298334"/>
            <a:ext cx="41940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Line 39"/>
          <p:cNvSpPr/>
          <p:nvPr/>
        </p:nvSpPr>
        <p:spPr>
          <a:xfrm>
            <a:off x="1545300" y="5354134"/>
            <a:ext cx="28836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Line 40"/>
          <p:cNvSpPr/>
          <p:nvPr/>
        </p:nvSpPr>
        <p:spPr>
          <a:xfrm>
            <a:off x="1605420" y="5406694"/>
            <a:ext cx="16416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41"/>
          <p:cNvSpPr/>
          <p:nvPr/>
        </p:nvSpPr>
        <p:spPr>
          <a:xfrm>
            <a:off x="1662660" y="5453854"/>
            <a:ext cx="54000" cy="144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42"/>
          <p:cNvSpPr/>
          <p:nvPr/>
        </p:nvSpPr>
        <p:spPr>
          <a:xfrm>
            <a:off x="5508000" y="298764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r>
              <a:rPr lang="en-GB" sz="1800" b="0" strike="noStrike" spc="-1" baseline="-25000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sat.i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66" name="CustomShape 43"/>
          <p:cNvSpPr/>
          <p:nvPr/>
        </p:nvSpPr>
        <p:spPr>
          <a:xfrm>
            <a:off x="5580000" y="2997000"/>
            <a:ext cx="43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44"/>
          <p:cNvSpPr/>
          <p:nvPr/>
        </p:nvSpPr>
        <p:spPr>
          <a:xfrm>
            <a:off x="6012000" y="1268640"/>
            <a:ext cx="123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45"/>
          <p:cNvSpPr/>
          <p:nvPr/>
        </p:nvSpPr>
        <p:spPr>
          <a:xfrm>
            <a:off x="5436000" y="105264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sat.e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69" name="CustomShape 46"/>
          <p:cNvSpPr/>
          <p:nvPr/>
        </p:nvSpPr>
        <p:spPr>
          <a:xfrm>
            <a:off x="6300360" y="2781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0" name="CustomShape 47"/>
          <p:cNvSpPr/>
          <p:nvPr/>
        </p:nvSpPr>
        <p:spPr>
          <a:xfrm flipV="1">
            <a:off x="7236360" y="1262160"/>
            <a:ext cx="360" cy="15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8"/>
          <p:cNvSpPr/>
          <p:nvPr/>
        </p:nvSpPr>
        <p:spPr>
          <a:xfrm>
            <a:off x="7092360" y="2781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2" name="CustomShape 49"/>
          <p:cNvSpPr/>
          <p:nvPr/>
        </p:nvSpPr>
        <p:spPr>
          <a:xfrm>
            <a:off x="3492000" y="1340640"/>
            <a:ext cx="1944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Expectation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3" name="CustomShape 50"/>
          <p:cNvSpPr/>
          <p:nvPr/>
        </p:nvSpPr>
        <p:spPr>
          <a:xfrm>
            <a:off x="4932000" y="2997000"/>
            <a:ext cx="584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51"/>
          <p:cNvSpPr/>
          <p:nvPr/>
        </p:nvSpPr>
        <p:spPr>
          <a:xfrm>
            <a:off x="7236360" y="1268640"/>
            <a:ext cx="800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52"/>
          <p:cNvSpPr/>
          <p:nvPr/>
        </p:nvSpPr>
        <p:spPr>
          <a:xfrm>
            <a:off x="5508000" y="1268640"/>
            <a:ext cx="1728000" cy="1729080"/>
          </a:xfrm>
          <a:custGeom>
            <a:avLst/>
            <a:gdLst/>
            <a:ahLst/>
            <a:cxnLst/>
            <a:rect l="l" t="t" r="r" b="b"/>
            <a:pathLst>
              <a:path w="1728192" h="1729424">
                <a:moveTo>
                  <a:pt x="0" y="1728192"/>
                </a:moveTo>
                <a:cubicBezTo>
                  <a:pt x="142412" y="1729424"/>
                  <a:pt x="646303" y="1708654"/>
                  <a:pt x="1080120" y="1368152"/>
                </a:cubicBezTo>
                <a:cubicBezTo>
                  <a:pt x="1539628" y="917608"/>
                  <a:pt x="1657375" y="364398"/>
                  <a:pt x="172819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53"/>
          <p:cNvSpPr/>
          <p:nvPr/>
        </p:nvSpPr>
        <p:spPr>
          <a:xfrm flipV="1">
            <a:off x="6012000" y="980640"/>
            <a:ext cx="360" cy="237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54"/>
          <p:cNvSpPr/>
          <p:nvPr/>
        </p:nvSpPr>
        <p:spPr>
          <a:xfrm>
            <a:off x="4932000" y="2781000"/>
            <a:ext cx="352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55"/>
          <p:cNvSpPr/>
          <p:nvPr/>
        </p:nvSpPr>
        <p:spPr>
          <a:xfrm>
            <a:off x="7884360" y="2853000"/>
            <a:ext cx="122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Potential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9" name="CustomShape 56"/>
          <p:cNvSpPr/>
          <p:nvPr/>
        </p:nvSpPr>
        <p:spPr>
          <a:xfrm>
            <a:off x="6084000" y="836640"/>
            <a:ext cx="122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Current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0" name="CustomShape 57"/>
          <p:cNvSpPr/>
          <p:nvPr/>
        </p:nvSpPr>
        <p:spPr>
          <a:xfrm>
            <a:off x="3492000" y="4077000"/>
            <a:ext cx="172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Reality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1" name="CustomShape 58"/>
          <p:cNvSpPr/>
          <p:nvPr/>
        </p:nvSpPr>
        <p:spPr>
          <a:xfrm flipV="1">
            <a:off x="6012000" y="3789000"/>
            <a:ext cx="360" cy="237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59"/>
          <p:cNvSpPr/>
          <p:nvPr/>
        </p:nvSpPr>
        <p:spPr>
          <a:xfrm>
            <a:off x="4932000" y="5589360"/>
            <a:ext cx="352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60"/>
          <p:cNvSpPr/>
          <p:nvPr/>
        </p:nvSpPr>
        <p:spPr>
          <a:xfrm>
            <a:off x="4932000" y="364500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61"/>
          <p:cNvSpPr/>
          <p:nvPr/>
        </p:nvSpPr>
        <p:spPr>
          <a:xfrm flipV="1">
            <a:off x="7236360" y="4070520"/>
            <a:ext cx="360" cy="15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62"/>
          <p:cNvSpPr/>
          <p:nvPr/>
        </p:nvSpPr>
        <p:spPr>
          <a:xfrm>
            <a:off x="6300360" y="558936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6" name="CustomShape 63"/>
          <p:cNvSpPr/>
          <p:nvPr/>
        </p:nvSpPr>
        <p:spPr>
          <a:xfrm>
            <a:off x="7092360" y="558936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7" name="CustomShape 64"/>
          <p:cNvSpPr/>
          <p:nvPr/>
        </p:nvSpPr>
        <p:spPr>
          <a:xfrm>
            <a:off x="8316360" y="558936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88" name="CustomShape 65"/>
          <p:cNvSpPr/>
          <p:nvPr/>
        </p:nvSpPr>
        <p:spPr>
          <a:xfrm>
            <a:off x="5724000" y="357300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0" name="CustomShape 67"/>
          <p:cNvSpPr/>
          <p:nvPr/>
        </p:nvSpPr>
        <p:spPr>
          <a:xfrm>
            <a:off x="6628320" y="3375408"/>
            <a:ext cx="2408176" cy="3799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Electron </a:t>
            </a: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saturation current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91" name="CustomShape 68"/>
          <p:cNvSpPr/>
          <p:nvPr/>
        </p:nvSpPr>
        <p:spPr>
          <a:xfrm>
            <a:off x="3923928" y="5877000"/>
            <a:ext cx="2087712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Ion </a:t>
            </a: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saturation current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0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Principle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9" name="CustomShape 30"/>
          <p:cNvSpPr/>
          <p:nvPr/>
        </p:nvSpPr>
        <p:spPr>
          <a:xfrm>
            <a:off x="1979712" y="3356992"/>
            <a:ext cx="336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endParaRPr lang="en-GB" sz="2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4060" y="4591568"/>
            <a:ext cx="144720" cy="469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53" idx="2"/>
            <a:endCxn id="2" idx="0"/>
          </p:cNvCxnSpPr>
          <p:nvPr/>
        </p:nvCxnSpPr>
        <p:spPr>
          <a:xfrm flipH="1">
            <a:off x="1686420" y="4331520"/>
            <a:ext cx="2880" cy="260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stomShape 30"/>
          <p:cNvSpPr/>
          <p:nvPr/>
        </p:nvSpPr>
        <p:spPr>
          <a:xfrm>
            <a:off x="1715120" y="4581128"/>
            <a:ext cx="336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</a:t>
            </a:r>
            <a:r>
              <a:rPr lang="en-GB" sz="2400" b="0" strike="noStrike" spc="-1" baseline="-25000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</a:t>
            </a:r>
            <a:endParaRPr lang="en-GB" sz="2400" b="0" strike="noStrike" spc="-1" baseline="-25000" dirty="0">
              <a:latin typeface="Calibri" panose="020F0502020204030204" pitchFamily="34" charset="0"/>
            </a:endParaRPr>
          </a:p>
        </p:txBody>
      </p:sp>
      <p:sp>
        <p:nvSpPr>
          <p:cNvPr id="86" name="CustomShape 62"/>
          <p:cNvSpPr/>
          <p:nvPr/>
        </p:nvSpPr>
        <p:spPr>
          <a:xfrm>
            <a:off x="5057908" y="4861942"/>
            <a:ext cx="1656184" cy="2904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Floating potential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7" name="CustomShape 62"/>
          <p:cNvSpPr/>
          <p:nvPr/>
        </p:nvSpPr>
        <p:spPr>
          <a:xfrm>
            <a:off x="7356072" y="4861942"/>
            <a:ext cx="1656184" cy="319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Plasma potential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2"/>
          <p:cNvSpPr/>
          <p:nvPr/>
        </p:nvSpPr>
        <p:spPr>
          <a:xfrm>
            <a:off x="1331640" y="1268640"/>
            <a:ext cx="1367640" cy="2520000"/>
          </a:xfrm>
          <a:prstGeom prst="rect">
            <a:avLst/>
          </a:prstGeom>
          <a:solidFill>
            <a:srgbClr val="FFC000">
              <a:alpha val="38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3"/>
          <p:cNvSpPr/>
          <p:nvPr/>
        </p:nvSpPr>
        <p:spPr>
          <a:xfrm flipH="1" flipV="1">
            <a:off x="1473120" y="1174680"/>
            <a:ext cx="2160" cy="260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4"/>
          <p:cNvSpPr/>
          <p:nvPr/>
        </p:nvSpPr>
        <p:spPr>
          <a:xfrm>
            <a:off x="395640" y="3213000"/>
            <a:ext cx="352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5"/>
          <p:cNvSpPr/>
          <p:nvPr/>
        </p:nvSpPr>
        <p:spPr>
          <a:xfrm>
            <a:off x="395640" y="12686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6"/>
          <p:cNvSpPr/>
          <p:nvPr/>
        </p:nvSpPr>
        <p:spPr>
          <a:xfrm flipV="1">
            <a:off x="2699640" y="1694160"/>
            <a:ext cx="360" cy="15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7"/>
          <p:cNvSpPr/>
          <p:nvPr/>
        </p:nvSpPr>
        <p:spPr>
          <a:xfrm>
            <a:off x="176364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3" name="CustomShape 8"/>
          <p:cNvSpPr/>
          <p:nvPr/>
        </p:nvSpPr>
        <p:spPr>
          <a:xfrm>
            <a:off x="255564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4" name="CustomShape 9"/>
          <p:cNvSpPr/>
          <p:nvPr/>
        </p:nvSpPr>
        <p:spPr>
          <a:xfrm>
            <a:off x="3780000" y="321300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5" name="CustomShape 10"/>
          <p:cNvSpPr/>
          <p:nvPr/>
        </p:nvSpPr>
        <p:spPr>
          <a:xfrm>
            <a:off x="1187640" y="119664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6" name="CustomShape 11"/>
          <p:cNvSpPr/>
          <p:nvPr/>
        </p:nvSpPr>
        <p:spPr>
          <a:xfrm>
            <a:off x="4284000" y="1198440"/>
            <a:ext cx="4680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Collected electron current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7" name="CustomShape 12"/>
          <p:cNvSpPr/>
          <p:nvPr/>
        </p:nvSpPr>
        <p:spPr>
          <a:xfrm>
            <a:off x="4356000" y="3429000"/>
            <a:ext cx="4787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For </a:t>
            </a:r>
            <a:r>
              <a:rPr lang="en-GB" sz="18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Maxwellian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electron energy distribution: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58" name="CustomShape 13"/>
          <p:cNvSpPr/>
          <p:nvPr/>
        </p:nvSpPr>
        <p:spPr>
          <a:xfrm flipH="1">
            <a:off x="1332360" y="3990960"/>
            <a:ext cx="135972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5560">
            <a:solidFill>
              <a:srgbClr val="3A5F8B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14"/>
          <p:cNvSpPr/>
          <p:nvPr/>
        </p:nvSpPr>
        <p:spPr>
          <a:xfrm>
            <a:off x="395640" y="4293000"/>
            <a:ext cx="3854880" cy="157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Only electrons with energy </a:t>
            </a:r>
            <a:r>
              <a:rPr lang="en-GB" i="1" spc="-1" dirty="0">
                <a:solidFill>
                  <a:srgbClr val="000000"/>
                </a:solidFill>
                <a:latin typeface="Times new roman"/>
              </a:rPr>
              <a:t>E &gt; </a:t>
            </a:r>
            <a:r>
              <a:rPr lang="en-GB" i="1" spc="-1" dirty="0" err="1" smtClean="0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i="1" spc="-1" baseline="-33000" dirty="0" err="1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GB" i="1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GB" i="1" spc="-1" dirty="0">
                <a:solidFill>
                  <a:srgbClr val="000000"/>
                </a:solidFill>
                <a:latin typeface="Times new roman"/>
              </a:rPr>
              <a:t>– V</a:t>
            </a:r>
            <a:r>
              <a:rPr lang="en-GB" spc="-1" dirty="0">
                <a:solidFill>
                  <a:srgbClr val="000000"/>
                </a:solidFill>
                <a:latin typeface="Calibri" panose="020F0502020204030204" pitchFamily="34" charset="0"/>
              </a:rPr>
              <a:t> can reach the </a:t>
            </a:r>
            <a:r>
              <a:rPr lang="en-GB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probe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Information on electrons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energy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distribution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60" name="CustomShape 15"/>
          <p:cNvSpPr/>
          <p:nvPr/>
        </p:nvSpPr>
        <p:spPr>
          <a:xfrm>
            <a:off x="5052960" y="2204864"/>
            <a:ext cx="3407472" cy="11904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A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probe surface area</a:t>
            </a:r>
            <a:endParaRPr lang="en-GB" sz="1600" b="0" strike="noStrike" spc="-1" dirty="0">
              <a:latin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i="1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Γ</a:t>
            </a:r>
            <a:r>
              <a:rPr lang="en-GB" sz="1600" spc="-1" baseline="-25000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</a:t>
            </a:r>
            <a:r>
              <a:rPr lang="en-GB" sz="1600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 </a:t>
            </a: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collected electron flux</a:t>
            </a:r>
            <a:endParaRPr lang="en-GB" sz="1600" b="0" strike="noStrike" spc="-1" dirty="0">
              <a:latin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i="1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n</a:t>
            </a:r>
            <a:r>
              <a:rPr lang="en-GB" sz="1600" b="0" i="1" strike="noStrike" spc="-1" baseline="-25000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</a:t>
            </a:r>
            <a:r>
              <a:rPr lang="en-GB" sz="1600" b="0" i="1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electron 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density</a:t>
            </a:r>
            <a:endParaRPr lang="en-GB" sz="1600" b="0" strike="noStrike" spc="-1" dirty="0">
              <a:latin typeface="Calibri" panose="020F0502020204030204" pitchFamily="34" charset="0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i="1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600" b="0" i="1" strike="noStrike" spc="-1" baseline="-25000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</a:t>
            </a:r>
            <a:r>
              <a:rPr lang="en-GB" sz="1600" b="0" i="1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600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mean </a:t>
            </a:r>
            <a:r>
              <a:rPr lang="en-GB" sz="16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thermal </a:t>
            </a:r>
            <a:r>
              <a:rPr lang="en-GB" sz="1600" spc="-1" dirty="0">
                <a:solidFill>
                  <a:srgbClr val="000000"/>
                </a:solidFill>
                <a:latin typeface="Calibri" panose="020F0502020204030204" pitchFamily="34" charset="0"/>
              </a:rPr>
              <a:t>electron velocity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100007"/>
              </p:ext>
            </p:extLst>
          </p:nvPr>
        </p:nvGraphicFramePr>
        <p:xfrm>
          <a:off x="4644008" y="3861048"/>
          <a:ext cx="2909887" cy="85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3" imgW="1396800" imgH="482400" progId="Equation.3">
                  <p:embed/>
                </p:oleObj>
              </mc:Choice>
              <mc:Fallback>
                <p:oleObj name="Equation" r:id="rId3" imgW="1396800" imgH="48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3861048"/>
                        <a:ext cx="2909887" cy="85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Electron Collection Region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11960" y="5013176"/>
                <a:ext cx="4464840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𝑒𝐴</m:t>
                      </m:r>
                      <m:sSub>
                        <m:sSub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box>
                            <m:box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GB" sz="20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GB" sz="20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rad>
                      <m:func>
                        <m:func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latin typeface="Cambria Math"/>
                                    </a:rPr>
                                    <m:t>𝑉</m:t>
                                  </m:r>
                                  <m:r>
                                    <a:rPr lang="en-GB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013176"/>
                <a:ext cx="4464840" cy="7838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56000" y="1628800"/>
                <a:ext cx="4464840" cy="451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𝑒𝐴</m:t>
                      </m:r>
                      <m:sSub>
                        <m:sSub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 smtClean="0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GB" sz="2000" b="0" i="1" smtClean="0">
                          <a:latin typeface="Cambria Math"/>
                        </a:rPr>
                        <m:t>𝑒𝐴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brk m:alnAt="63"/>
                        </m:rPr>
                        <a:rPr lang="en-GB" sz="2000" i="1">
                          <a:latin typeface="Cambria Math"/>
                        </a:rPr>
                        <m:t>(</m:t>
                      </m:r>
                      <m:r>
                        <a:rPr lang="en-GB" sz="2000" i="1">
                          <a:latin typeface="Cambria Math"/>
                        </a:rPr>
                        <m:t>𝑉</m:t>
                      </m:r>
                      <m:r>
                        <a:rPr lang="en-GB" sz="2000" i="1">
                          <a:latin typeface="Cambria Math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GB" sz="20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GB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000" y="1628800"/>
                <a:ext cx="4464840" cy="451534"/>
              </a:xfrm>
              <a:prstGeom prst="rect">
                <a:avLst/>
              </a:prstGeom>
              <a:blipFill rotWithShape="1">
                <a:blip r:embed="rId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3"/>
          <p:cNvSpPr/>
          <p:nvPr/>
        </p:nvSpPr>
        <p:spPr>
          <a:xfrm>
            <a:off x="3947400" y="2372040"/>
            <a:ext cx="1108440" cy="326160"/>
          </a:xfrm>
          <a:custGeom>
            <a:avLst/>
            <a:gdLst/>
            <a:ahLst/>
            <a:cxnLst/>
            <a:rect l="l" t="t" r="r" b="b"/>
            <a:pathLst>
              <a:path w="3082" h="909">
                <a:moveTo>
                  <a:pt x="0" y="227"/>
                </a:moveTo>
                <a:lnTo>
                  <a:pt x="2310" y="227"/>
                </a:lnTo>
                <a:lnTo>
                  <a:pt x="2310" y="0"/>
                </a:lnTo>
                <a:lnTo>
                  <a:pt x="3081" y="454"/>
                </a:lnTo>
                <a:lnTo>
                  <a:pt x="2310" y="908"/>
                </a:lnTo>
                <a:lnTo>
                  <a:pt x="2310" y="681"/>
                </a:lnTo>
                <a:lnTo>
                  <a:pt x="0" y="681"/>
                </a:lnTo>
                <a:lnTo>
                  <a:pt x="0" y="227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4"/>
          <p:cNvSpPr/>
          <p:nvPr/>
        </p:nvSpPr>
        <p:spPr>
          <a:xfrm>
            <a:off x="3947400" y="4077072"/>
            <a:ext cx="4980240" cy="2016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>
              <a:lnSpc>
                <a:spcPct val="100000"/>
              </a:lnSpc>
              <a:spcAft>
                <a:spcPts val="1199"/>
              </a:spcAft>
            </a:pPr>
            <a:r>
              <a:rPr lang="en-GB" sz="2000" b="0" u="sng" strike="noStrike" spc="-1" dirty="0" smtClean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</a:rPr>
              <a:t>Plasma requirements: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endParaRPr lang="en-GB" sz="2000" b="0" strike="noStrike" spc="-1" dirty="0">
              <a:latin typeface="Calibri" panose="020F0502020204030204" pitchFamily="34" charset="0"/>
            </a:endParaRPr>
          </a:p>
          <a:p>
            <a:pPr marL="914400" lvl="2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weakly-ionized (non-thermal) 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914400" lvl="2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plasma sheath collision-less for</a:t>
            </a:r>
            <a:b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electrons (low-pressure) 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pPr marL="914400" lvl="2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isotropic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EED (non-magnetized plasma).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495" name="Image 82"/>
          <p:cNvPicPr/>
          <p:nvPr/>
        </p:nvPicPr>
        <p:blipFill>
          <a:blip r:embed="rId3"/>
          <a:stretch/>
        </p:blipFill>
        <p:spPr>
          <a:xfrm>
            <a:off x="5548680" y="1196640"/>
            <a:ext cx="3475800" cy="2734920"/>
          </a:xfrm>
          <a:prstGeom prst="rect">
            <a:avLst/>
          </a:prstGeom>
          <a:ln>
            <a:noFill/>
          </a:ln>
        </p:spPr>
      </p:pic>
      <p:sp>
        <p:nvSpPr>
          <p:cNvPr id="496" name="CustomShape 5"/>
          <p:cNvSpPr/>
          <p:nvPr/>
        </p:nvSpPr>
        <p:spPr>
          <a:xfrm rot="16200000">
            <a:off x="4901040" y="2442600"/>
            <a:ext cx="1583640" cy="27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EEPF 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(eV</a:t>
            </a:r>
            <a:r>
              <a:rPr lang="en-GB" sz="1400" b="0" strike="noStrike" spc="-1" baseline="300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-3/2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cm</a:t>
            </a:r>
            <a:r>
              <a:rPr lang="en-GB" sz="1400" b="0" strike="noStrike" spc="-1" baseline="300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-3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497" name="Image 80"/>
          <p:cNvPicPr/>
          <p:nvPr/>
        </p:nvPicPr>
        <p:blipFill>
          <a:blip r:embed="rId4"/>
          <a:stretch/>
        </p:blipFill>
        <p:spPr>
          <a:xfrm>
            <a:off x="107504" y="1197000"/>
            <a:ext cx="3484440" cy="2741760"/>
          </a:xfrm>
          <a:prstGeom prst="rect">
            <a:avLst/>
          </a:prstGeom>
          <a:ln>
            <a:noFill/>
          </a:ln>
        </p:spPr>
      </p:pic>
      <p:sp>
        <p:nvSpPr>
          <p:cNvPr id="498" name="CustomShape 6"/>
          <p:cNvSpPr/>
          <p:nvPr/>
        </p:nvSpPr>
        <p:spPr>
          <a:xfrm>
            <a:off x="971600" y="3691440"/>
            <a:ext cx="1727712" cy="27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Probe potential (V)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99" name="CustomShape 7"/>
          <p:cNvSpPr/>
          <p:nvPr/>
        </p:nvSpPr>
        <p:spPr>
          <a:xfrm rot="16200000">
            <a:off x="-589804" y="2317864"/>
            <a:ext cx="1811513" cy="27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Collected current (A)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029835"/>
              </p:ext>
            </p:extLst>
          </p:nvPr>
        </p:nvGraphicFramePr>
        <p:xfrm>
          <a:off x="765101" y="4221163"/>
          <a:ext cx="23796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Équation" r:id="rId5" imgW="1143000" imgH="292100" progId="Equation.3">
                  <p:embed/>
                </p:oleObj>
              </mc:Choice>
              <mc:Fallback>
                <p:oleObj name="Équation" r:id="rId5" imgW="11430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01" y="4221163"/>
                        <a:ext cx="23796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06315"/>
              </p:ext>
            </p:extLst>
          </p:nvPr>
        </p:nvGraphicFramePr>
        <p:xfrm>
          <a:off x="755576" y="5084763"/>
          <a:ext cx="26749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Équation" r:id="rId7" imgW="1422400" imgH="393700" progId="Equation.3">
                  <p:embed/>
                </p:oleObj>
              </mc:Choice>
              <mc:Fallback>
                <p:oleObj name="Équation" r:id="rId7" imgW="14224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084763"/>
                        <a:ext cx="26749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Electron Energy distribution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19872" y="1196752"/>
                <a:ext cx="2256195" cy="703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𝑓</m:t>
                      </m:r>
                      <m:r>
                        <a:rPr lang="en-GB" b="0" i="1" smtClean="0">
                          <a:latin typeface="Cambria Math"/>
                        </a:rPr>
                        <m:t>(</m:t>
                      </m:r>
                      <m:r>
                        <a:rPr lang="en-GB" b="0" i="1" smtClean="0">
                          <a:latin typeface="Cambria Math"/>
                        </a:rPr>
                        <m:t>𝑉</m:t>
                      </m:r>
                      <m:r>
                        <a:rPr lang="en-GB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196752"/>
                <a:ext cx="2256195" cy="70359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62764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Non-thermal EED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251640" y="1052736"/>
            <a:ext cx="4978080" cy="387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Wingdings" charset="2"/>
              <a:buChar char=""/>
            </a:pP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400" b="0" strike="noStrike" spc="-1" dirty="0">
                <a:solidFill>
                  <a:srgbClr val="00B050"/>
                </a:solidFill>
                <a:latin typeface="Calibri" panose="020F0502020204030204" pitchFamily="34" charset="0"/>
                <a:ea typeface="DejaVu Sans"/>
              </a:rPr>
              <a:t>Low pressure</a:t>
            </a:r>
            <a:endParaRPr lang="en-GB" sz="2400" b="0" strike="noStrike" spc="-1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marL="457200" lvl="2" indent="-21600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Cold electrons trapped in the bulk</a:t>
            </a:r>
            <a:endParaRPr lang="en-GB" sz="2000" b="0" strike="noStrike" spc="-1" dirty="0">
              <a:latin typeface="Calibri" panose="020F0502020204030204" pitchFamily="34" charset="0"/>
            </a:endParaRPr>
          </a:p>
          <a:p>
            <a:pPr marL="457200" lvl="2" indent="-21600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Electrons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above </a:t>
            </a:r>
            <a:r>
              <a:rPr lang="en-GB" sz="2000" b="0" i="1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2000" b="0" i="1" strike="noStrike" spc="-1" baseline="-25000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r>
              <a:rPr lang="en-GB" sz="2000" b="0" i="1" strike="noStrike" spc="-1" baseline="-25000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depleted, since they can escape</a:t>
            </a:r>
            <a:r>
              <a:rPr lang="en-GB" sz="2000" spc="-1" dirty="0">
                <a:latin typeface="Calibri" panose="020F0502020204030204" pitchFamily="34" charset="0"/>
              </a:rPr>
              <a:t/>
            </a:r>
            <a:br>
              <a:rPr lang="en-GB" sz="2000" spc="-1" dirty="0">
                <a:latin typeface="Calibri" panose="020F0502020204030204" pitchFamily="34" charset="0"/>
              </a:rPr>
            </a:br>
            <a:endParaRPr lang="en-GB" sz="2000" b="0" strike="noStrike" spc="-1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Wingdings" charset="2"/>
              <a:buChar char=""/>
            </a:pPr>
            <a:r>
              <a:rPr lang="en-GB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2400" b="0" strike="noStrike" spc="-1" dirty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High pressure</a:t>
            </a:r>
            <a:endParaRPr lang="en-GB" sz="2400" b="0" strike="noStrike" spc="-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457200" lvl="2" indent="-21600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2000" b="0" strike="noStrike" spc="-1" dirty="0" err="1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Thermalization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through e-e collisions </a:t>
            </a:r>
            <a:endParaRPr lang="en-GB" sz="2000" b="0" strike="noStrike" spc="-1" dirty="0">
              <a:latin typeface="Calibri" panose="020F0502020204030204" pitchFamily="34" charset="0"/>
            </a:endParaRPr>
          </a:p>
          <a:p>
            <a:pPr marL="457200" lvl="2" indent="-21600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Depletion above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ionisation threshold</a:t>
            </a:r>
            <a:b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(highly inelastic collisions)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21" name="CustomShape 4"/>
          <p:cNvSpPr/>
          <p:nvPr/>
        </p:nvSpPr>
        <p:spPr>
          <a:xfrm>
            <a:off x="457200" y="5949360"/>
            <a:ext cx="7695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V. </a:t>
            </a:r>
            <a:r>
              <a:rPr lang="en-GB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Godyak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and V. </a:t>
            </a:r>
            <a:r>
              <a:rPr lang="en-GB" sz="1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Demidov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, </a:t>
            </a:r>
            <a:r>
              <a:rPr lang="en-GB" sz="1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J. Phys. D: Appl. Phys. 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(2011)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pic>
        <p:nvPicPr>
          <p:cNvPr id="522" name="Picture 5"/>
          <p:cNvPicPr/>
          <p:nvPr/>
        </p:nvPicPr>
        <p:blipFill>
          <a:blip r:embed="rId2"/>
          <a:stretch/>
        </p:blipFill>
        <p:spPr>
          <a:xfrm>
            <a:off x="5364000" y="1268640"/>
            <a:ext cx="3600000" cy="4627080"/>
          </a:xfrm>
          <a:prstGeom prst="rect">
            <a:avLst/>
          </a:prstGeom>
          <a:ln w="9360">
            <a:noFill/>
          </a:ln>
        </p:spPr>
      </p:pic>
      <p:sp>
        <p:nvSpPr>
          <p:cNvPr id="523" name="Line 5"/>
          <p:cNvSpPr/>
          <p:nvPr/>
        </p:nvSpPr>
        <p:spPr>
          <a:xfrm>
            <a:off x="6012000" y="1615320"/>
            <a:ext cx="1584000" cy="3496680"/>
          </a:xfrm>
          <a:prstGeom prst="line">
            <a:avLst/>
          </a:prstGeom>
          <a:ln w="19080">
            <a:solidFill>
              <a:srgbClr val="FF0000"/>
            </a:solidFill>
            <a:custDash>
              <a:ds d="3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TextShape 6"/>
          <p:cNvSpPr txBox="1"/>
          <p:nvPr/>
        </p:nvSpPr>
        <p:spPr>
          <a:xfrm>
            <a:off x="288000" y="4680000"/>
            <a:ext cx="4896000" cy="999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2000" b="0" u="sng" strike="noStrike" spc="-1" dirty="0" err="1">
                <a:uFillTx/>
                <a:latin typeface="Calibri" panose="020F0502020204030204" pitchFamily="34" charset="0"/>
              </a:rPr>
              <a:t>Maxwellian</a:t>
            </a:r>
            <a:r>
              <a:rPr lang="en-GB" sz="2000" b="0" u="sng" strike="noStrike" spc="-1" dirty="0">
                <a:uFillTx/>
                <a:latin typeface="Calibri" panose="020F0502020204030204" pitchFamily="34" charset="0"/>
              </a:rPr>
              <a:t> distribution</a:t>
            </a:r>
            <a:r>
              <a:rPr lang="en-GB" sz="2000" b="0" strike="noStrike" spc="-1" dirty="0">
                <a:latin typeface="Calibri" panose="020F0502020204030204" pitchFamily="34" charset="0"/>
              </a:rPr>
              <a:t> </a:t>
            </a:r>
          </a:p>
          <a:p>
            <a:r>
              <a:rPr lang="en-GB" sz="1800" b="0" strike="noStrike" spc="-1" dirty="0" smtClean="0">
                <a:latin typeface="Calibri" panose="020F0502020204030204" pitchFamily="34" charset="0"/>
              </a:rPr>
              <a:t>electrons </a:t>
            </a:r>
            <a:r>
              <a:rPr lang="en-GB" sz="1800" b="0" strike="noStrike" spc="-1" dirty="0">
                <a:latin typeface="Calibri" panose="020F0502020204030204" pitchFamily="34" charset="0"/>
              </a:rPr>
              <a:t>in </a:t>
            </a:r>
            <a:r>
              <a:rPr lang="en-GB" sz="1800" b="0" strike="noStrike" spc="-1" dirty="0" smtClean="0">
                <a:latin typeface="Calibri" panose="020F0502020204030204" pitchFamily="34" charset="0"/>
              </a:rPr>
              <a:t>thermo-dynamical equilibrium</a:t>
            </a:r>
            <a:endParaRPr lang="en-GB" sz="1800" b="0" strike="noStrike" spc="-1" dirty="0">
              <a:latin typeface="Calibri" panose="020F0502020204030204" pitchFamily="34" charset="0"/>
            </a:endParaRPr>
          </a:p>
          <a:p>
            <a:r>
              <a:rPr lang="en-GB" sz="1800" b="0" strike="noStrike" spc="-1" dirty="0" smtClean="0">
                <a:latin typeface="Calibri" panose="020F0502020204030204" pitchFamily="34" charset="0"/>
              </a:rPr>
              <a:t>characterised by ‘one’ electron temperature</a:t>
            </a:r>
            <a:br>
              <a:rPr lang="en-GB" sz="1800" b="0" strike="noStrike" spc="-1" dirty="0" smtClean="0">
                <a:latin typeface="Calibri" panose="020F0502020204030204" pitchFamily="34" charset="0"/>
              </a:rPr>
            </a:br>
            <a:r>
              <a:rPr lang="en-GB" sz="1800" b="0" strike="noStrike" spc="-1" dirty="0" smtClean="0">
                <a:latin typeface="Calibri" panose="020F0502020204030204" pitchFamily="34" charset="0"/>
              </a:rPr>
              <a:t>(slope of EEPF)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25" name="Line 7"/>
          <p:cNvSpPr/>
          <p:nvPr/>
        </p:nvSpPr>
        <p:spPr>
          <a:xfrm>
            <a:off x="6120000" y="3024000"/>
            <a:ext cx="2592000" cy="1872000"/>
          </a:xfrm>
          <a:prstGeom prst="line">
            <a:avLst/>
          </a:prstGeom>
          <a:ln w="19080">
            <a:solidFill>
              <a:srgbClr val="008000"/>
            </a:solidFill>
            <a:custDash>
              <a:ds d="3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TextShape 8"/>
          <p:cNvSpPr txBox="1"/>
          <p:nvPr/>
        </p:nvSpPr>
        <p:spPr>
          <a:xfrm>
            <a:off x="6605175" y="2371528"/>
            <a:ext cx="1277764" cy="36894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Maxwellian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27" name="TextShape 9"/>
          <p:cNvSpPr txBox="1"/>
          <p:nvPr/>
        </p:nvSpPr>
        <p:spPr>
          <a:xfrm>
            <a:off x="6947528" y="3180420"/>
            <a:ext cx="1764472" cy="36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 dirty="0" smtClean="0">
                <a:solidFill>
                  <a:srgbClr val="008000"/>
                </a:solidFill>
                <a:latin typeface="Calibri" panose="020F0502020204030204" pitchFamily="34" charset="0"/>
              </a:rPr>
              <a:t>non-</a:t>
            </a:r>
            <a:r>
              <a:rPr lang="en-GB" sz="1800" b="0" strike="noStrike" spc="-1" dirty="0" err="1" smtClean="0">
                <a:solidFill>
                  <a:srgbClr val="008000"/>
                </a:solidFill>
                <a:latin typeface="Calibri" panose="020F0502020204030204" pitchFamily="34" charset="0"/>
              </a:rPr>
              <a:t>Maxwellian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2"/>
          <p:cNvSpPr/>
          <p:nvPr/>
        </p:nvSpPr>
        <p:spPr>
          <a:xfrm flipH="1" flipV="1">
            <a:off x="1473120" y="1174680"/>
            <a:ext cx="2160" cy="260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3"/>
          <p:cNvSpPr/>
          <p:nvPr/>
        </p:nvSpPr>
        <p:spPr>
          <a:xfrm>
            <a:off x="395640" y="3213000"/>
            <a:ext cx="352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4"/>
          <p:cNvSpPr/>
          <p:nvPr/>
        </p:nvSpPr>
        <p:spPr>
          <a:xfrm>
            <a:off x="395640" y="12686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5"/>
          <p:cNvSpPr/>
          <p:nvPr/>
        </p:nvSpPr>
        <p:spPr>
          <a:xfrm flipV="1">
            <a:off x="2699640" y="1694160"/>
            <a:ext cx="360" cy="15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CustomShape 6"/>
          <p:cNvSpPr/>
          <p:nvPr/>
        </p:nvSpPr>
        <p:spPr>
          <a:xfrm>
            <a:off x="176364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lang="en-GB" sz="18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43" name="CustomShape 7"/>
          <p:cNvSpPr/>
          <p:nvPr/>
        </p:nvSpPr>
        <p:spPr>
          <a:xfrm>
            <a:off x="255564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lang="en-GB" sz="1800" b="0" strike="noStrike" spc="-1" baseline="-25000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44" name="CustomShape 8"/>
          <p:cNvSpPr/>
          <p:nvPr/>
        </p:nvSpPr>
        <p:spPr>
          <a:xfrm>
            <a:off x="3780000" y="321300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45" name="CustomShape 9"/>
          <p:cNvSpPr/>
          <p:nvPr/>
        </p:nvSpPr>
        <p:spPr>
          <a:xfrm>
            <a:off x="1187640" y="119664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46" name="Line 10"/>
          <p:cNvSpPr/>
          <p:nvPr/>
        </p:nvSpPr>
        <p:spPr>
          <a:xfrm flipH="1">
            <a:off x="8001720" y="1505520"/>
            <a:ext cx="1800" cy="15735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11"/>
          <p:cNvSpPr/>
          <p:nvPr/>
        </p:nvSpPr>
        <p:spPr>
          <a:xfrm>
            <a:off x="4809960" y="1505520"/>
            <a:ext cx="2664360" cy="1573200"/>
          </a:xfrm>
          <a:prstGeom prst="roundRect">
            <a:avLst>
              <a:gd name="adj" fmla="val 16667"/>
            </a:avLst>
          </a:prstGeom>
          <a:solidFill>
            <a:srgbClr val="B95CB0">
              <a:alpha val="79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12"/>
          <p:cNvSpPr/>
          <p:nvPr/>
        </p:nvSpPr>
        <p:spPr>
          <a:xfrm>
            <a:off x="4809960" y="1505520"/>
            <a:ext cx="394920" cy="157320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Line 13"/>
          <p:cNvSpPr/>
          <p:nvPr/>
        </p:nvSpPr>
        <p:spPr>
          <a:xfrm>
            <a:off x="8501400" y="2921760"/>
            <a:ext cx="515520" cy="14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Line 14"/>
          <p:cNvSpPr/>
          <p:nvPr/>
        </p:nvSpPr>
        <p:spPr>
          <a:xfrm>
            <a:off x="8587440" y="2977560"/>
            <a:ext cx="354240" cy="18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Line 15"/>
          <p:cNvSpPr/>
          <p:nvPr/>
        </p:nvSpPr>
        <p:spPr>
          <a:xfrm>
            <a:off x="8660880" y="3030120"/>
            <a:ext cx="201960" cy="18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Line 16"/>
          <p:cNvSpPr/>
          <p:nvPr/>
        </p:nvSpPr>
        <p:spPr>
          <a:xfrm>
            <a:off x="8731440" y="3077280"/>
            <a:ext cx="66240" cy="18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Line 17"/>
          <p:cNvSpPr/>
          <p:nvPr/>
        </p:nvSpPr>
        <p:spPr>
          <a:xfrm>
            <a:off x="8761680" y="2297160"/>
            <a:ext cx="0" cy="6246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Line 18"/>
          <p:cNvSpPr/>
          <p:nvPr/>
        </p:nvSpPr>
        <p:spPr>
          <a:xfrm>
            <a:off x="8001720" y="2297160"/>
            <a:ext cx="75996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" name="CustomShape 19"/>
          <p:cNvSpPr/>
          <p:nvPr/>
        </p:nvSpPr>
        <p:spPr>
          <a:xfrm>
            <a:off x="5215320" y="1613880"/>
            <a:ext cx="2787840" cy="1458360"/>
          </a:xfrm>
          <a:custGeom>
            <a:avLst/>
            <a:gdLst/>
            <a:ahLst/>
            <a:cxnLst/>
            <a:rect l="l" t="t" r="r" b="b"/>
            <a:pathLst>
              <a:path w="2251465" h="1492617">
                <a:moveTo>
                  <a:pt x="0" y="0"/>
                </a:moveTo>
                <a:cubicBezTo>
                  <a:pt x="491488" y="3194"/>
                  <a:pt x="843276" y="9544"/>
                  <a:pt x="1196295" y="39869"/>
                </a:cubicBezTo>
                <a:cubicBezTo>
                  <a:pt x="1418908" y="58922"/>
                  <a:pt x="1713852" y="135190"/>
                  <a:pt x="1837326" y="282594"/>
                </a:cubicBezTo>
                <a:cubicBezTo>
                  <a:pt x="1981722" y="442518"/>
                  <a:pt x="2157869" y="1069168"/>
                  <a:pt x="2251465" y="1492617"/>
                </a:cubicBezTo>
              </a:path>
            </a:pathLst>
          </a:custGeom>
          <a:noFill/>
          <a:ln w="15840">
            <a:solidFill>
              <a:srgbClr val="008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6" name="Line 20"/>
          <p:cNvSpPr/>
          <p:nvPr/>
        </p:nvSpPr>
        <p:spPr>
          <a:xfrm flipH="1">
            <a:off x="5205240" y="1247040"/>
            <a:ext cx="10080" cy="1832040"/>
          </a:xfrm>
          <a:prstGeom prst="line">
            <a:avLst/>
          </a:prstGeom>
          <a:ln w="1260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Line 21"/>
          <p:cNvSpPr/>
          <p:nvPr/>
        </p:nvSpPr>
        <p:spPr>
          <a:xfrm flipH="1" flipV="1">
            <a:off x="5197320" y="3077280"/>
            <a:ext cx="3148920" cy="1800"/>
          </a:xfrm>
          <a:prstGeom prst="line">
            <a:avLst/>
          </a:prstGeom>
          <a:ln w="12600">
            <a:solidFill>
              <a:srgbClr val="000000"/>
            </a:solidFill>
            <a:round/>
            <a:head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8" name="Line 22"/>
          <p:cNvSpPr/>
          <p:nvPr/>
        </p:nvSpPr>
        <p:spPr>
          <a:xfrm flipH="1">
            <a:off x="7474680" y="1510560"/>
            <a:ext cx="1800" cy="1573200"/>
          </a:xfrm>
          <a:prstGeom prst="line">
            <a:avLst/>
          </a:prstGeom>
          <a:ln w="6480">
            <a:solidFill>
              <a:srgbClr val="000000"/>
            </a:solidFill>
            <a:custDash>
              <a:ds d="5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9" name="Line 23"/>
          <p:cNvSpPr/>
          <p:nvPr/>
        </p:nvSpPr>
        <p:spPr>
          <a:xfrm flipH="1">
            <a:off x="6598800" y="1503720"/>
            <a:ext cx="1800" cy="1573560"/>
          </a:xfrm>
          <a:prstGeom prst="line">
            <a:avLst/>
          </a:prstGeom>
          <a:ln w="6480">
            <a:solidFill>
              <a:srgbClr val="000000"/>
            </a:solidFill>
            <a:custDash>
              <a:ds d="5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24"/>
          <p:cNvSpPr/>
          <p:nvPr/>
        </p:nvSpPr>
        <p:spPr>
          <a:xfrm rot="16200000">
            <a:off x="4036680" y="1999080"/>
            <a:ext cx="18363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Plasma potential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1" name="CustomShape 25"/>
          <p:cNvSpPr/>
          <p:nvPr/>
        </p:nvSpPr>
        <p:spPr>
          <a:xfrm>
            <a:off x="5724128" y="3084120"/>
            <a:ext cx="1728192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Distance to centre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2" name="CustomShape 26"/>
          <p:cNvSpPr/>
          <p:nvPr/>
        </p:nvSpPr>
        <p:spPr>
          <a:xfrm>
            <a:off x="7456320" y="1247400"/>
            <a:ext cx="7160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sheath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3" name="CustomShape 27"/>
          <p:cNvSpPr/>
          <p:nvPr/>
        </p:nvSpPr>
        <p:spPr>
          <a:xfrm>
            <a:off x="6516216" y="1247400"/>
            <a:ext cx="1030464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pre-sheath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4" name="CustomShape 28"/>
          <p:cNvSpPr/>
          <p:nvPr/>
        </p:nvSpPr>
        <p:spPr>
          <a:xfrm>
            <a:off x="5216760" y="1247400"/>
            <a:ext cx="1227448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plasma bulk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5" name="CustomShape 29"/>
          <p:cNvSpPr/>
          <p:nvPr/>
        </p:nvSpPr>
        <p:spPr>
          <a:xfrm>
            <a:off x="5216760" y="1941840"/>
            <a:ext cx="2784600" cy="1118160"/>
          </a:xfrm>
          <a:custGeom>
            <a:avLst/>
            <a:gdLst/>
            <a:ahLst/>
            <a:cxnLst/>
            <a:rect l="l" t="t" r="r" b="b"/>
            <a:pathLst>
              <a:path w="2251465" h="1492617">
                <a:moveTo>
                  <a:pt x="0" y="0"/>
                </a:moveTo>
                <a:cubicBezTo>
                  <a:pt x="491488" y="3194"/>
                  <a:pt x="843276" y="9544"/>
                  <a:pt x="1196295" y="39869"/>
                </a:cubicBezTo>
                <a:cubicBezTo>
                  <a:pt x="1418908" y="58922"/>
                  <a:pt x="1629623" y="81920"/>
                  <a:pt x="1766610" y="276946"/>
                </a:cubicBezTo>
                <a:cubicBezTo>
                  <a:pt x="1904339" y="462879"/>
                  <a:pt x="1968928" y="842717"/>
                  <a:pt x="2018188" y="1083455"/>
                </a:cubicBezTo>
                <a:cubicBezTo>
                  <a:pt x="2070762" y="1326612"/>
                  <a:pt x="2155255" y="1397943"/>
                  <a:pt x="2251465" y="1492617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30"/>
          <p:cNvSpPr/>
          <p:nvPr/>
        </p:nvSpPr>
        <p:spPr>
          <a:xfrm>
            <a:off x="5218920" y="1941840"/>
            <a:ext cx="2784600" cy="522000"/>
          </a:xfrm>
          <a:custGeom>
            <a:avLst/>
            <a:gdLst/>
            <a:ahLst/>
            <a:cxnLst/>
            <a:rect l="l" t="t" r="r" b="b"/>
            <a:pathLst>
              <a:path w="2251465" h="1556224">
                <a:moveTo>
                  <a:pt x="0" y="0"/>
                </a:moveTo>
                <a:cubicBezTo>
                  <a:pt x="491488" y="3194"/>
                  <a:pt x="915148" y="28786"/>
                  <a:pt x="1196295" y="92066"/>
                </a:cubicBezTo>
                <a:cubicBezTo>
                  <a:pt x="1298267" y="146680"/>
                  <a:pt x="1663063" y="13830"/>
                  <a:pt x="1835984" y="889757"/>
                </a:cubicBezTo>
                <a:cubicBezTo>
                  <a:pt x="2037515" y="1556224"/>
                  <a:pt x="2113570" y="1395404"/>
                  <a:pt x="2251465" y="1492617"/>
                </a:cubicBez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31"/>
          <p:cNvSpPr/>
          <p:nvPr/>
        </p:nvSpPr>
        <p:spPr>
          <a:xfrm>
            <a:off x="7716960" y="2051880"/>
            <a:ext cx="567360" cy="29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b="0" strike="noStrike" spc="-1" dirty="0" err="1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n</a:t>
            </a:r>
            <a:r>
              <a:rPr lang="en-GB" b="0" strike="noStrike" spc="-1" baseline="-25000" dirty="0" err="1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8" name="CustomShape 32"/>
          <p:cNvSpPr/>
          <p:nvPr/>
        </p:nvSpPr>
        <p:spPr>
          <a:xfrm>
            <a:off x="7456320" y="2588040"/>
            <a:ext cx="567360" cy="29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n</a:t>
            </a:r>
            <a:r>
              <a:rPr lang="en-GB" b="0" strike="noStrike" spc="-1" baseline="-250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e</a:t>
            </a:r>
            <a:endParaRPr lang="en-GB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69" name="Line 33"/>
          <p:cNvSpPr/>
          <p:nvPr/>
        </p:nvSpPr>
        <p:spPr>
          <a:xfrm>
            <a:off x="1443600" y="4365000"/>
            <a:ext cx="1080360" cy="360"/>
          </a:xfrm>
          <a:prstGeom prst="line">
            <a:avLst/>
          </a:prstGeom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0" name="CustomShape 34"/>
          <p:cNvSpPr/>
          <p:nvPr/>
        </p:nvSpPr>
        <p:spPr>
          <a:xfrm>
            <a:off x="2411640" y="4365000"/>
            <a:ext cx="215640" cy="719640"/>
          </a:xfrm>
          <a:prstGeom prst="ellipse">
            <a:avLst/>
          </a:prstGeom>
          <a:noFill/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Line 35"/>
          <p:cNvSpPr/>
          <p:nvPr/>
        </p:nvSpPr>
        <p:spPr>
          <a:xfrm>
            <a:off x="1443600" y="5085000"/>
            <a:ext cx="1080360" cy="360"/>
          </a:xfrm>
          <a:prstGeom prst="line">
            <a:avLst/>
          </a:prstGeom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36"/>
          <p:cNvSpPr/>
          <p:nvPr/>
        </p:nvSpPr>
        <p:spPr>
          <a:xfrm>
            <a:off x="1365480" y="4365000"/>
            <a:ext cx="215640" cy="719640"/>
          </a:xfrm>
          <a:prstGeom prst="ellipse">
            <a:avLst/>
          </a:prstGeom>
          <a:noFill/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CustomShape 37"/>
          <p:cNvSpPr/>
          <p:nvPr/>
        </p:nvSpPr>
        <p:spPr>
          <a:xfrm>
            <a:off x="1947960" y="4716000"/>
            <a:ext cx="43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74" name="CustomShape 38"/>
          <p:cNvSpPr/>
          <p:nvPr/>
        </p:nvSpPr>
        <p:spPr>
          <a:xfrm flipV="1">
            <a:off x="1947960" y="4718520"/>
            <a:ext cx="360" cy="35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round/>
            <a:headEnd type="stealth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39"/>
          <p:cNvSpPr/>
          <p:nvPr/>
        </p:nvSpPr>
        <p:spPr>
          <a:xfrm>
            <a:off x="1875960" y="5220000"/>
            <a:ext cx="43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76" name="CustomShape 40"/>
          <p:cNvSpPr/>
          <p:nvPr/>
        </p:nvSpPr>
        <p:spPr>
          <a:xfrm flipH="1">
            <a:off x="1437480" y="5229360"/>
            <a:ext cx="935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round/>
            <a:headEnd type="stealth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8" name="Line 42"/>
          <p:cNvSpPr/>
          <p:nvPr/>
        </p:nvSpPr>
        <p:spPr>
          <a:xfrm>
            <a:off x="1443600" y="4725000"/>
            <a:ext cx="93636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9" name="Line 43"/>
          <p:cNvSpPr/>
          <p:nvPr/>
        </p:nvSpPr>
        <p:spPr>
          <a:xfrm>
            <a:off x="579600" y="4725000"/>
            <a:ext cx="936000" cy="360"/>
          </a:xfrm>
          <a:prstGeom prst="line">
            <a:avLst/>
          </a:prstGeom>
          <a:ln w="76320">
            <a:solidFill>
              <a:srgbClr val="E46C0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44"/>
          <p:cNvSpPr/>
          <p:nvPr/>
        </p:nvSpPr>
        <p:spPr>
          <a:xfrm>
            <a:off x="547920" y="3933000"/>
            <a:ext cx="23675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Langmuir </a:t>
            </a:r>
            <a:r>
              <a:rPr lang="en-GB" sz="18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probe tip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681" name="CustomShape 45"/>
          <p:cNvSpPr/>
          <p:nvPr/>
        </p:nvSpPr>
        <p:spPr>
          <a:xfrm>
            <a:off x="395640" y="1268640"/>
            <a:ext cx="863640" cy="2520000"/>
          </a:xfrm>
          <a:prstGeom prst="rect">
            <a:avLst/>
          </a:prstGeom>
          <a:solidFill>
            <a:srgbClr val="FFC000">
              <a:alpha val="38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Ion Collection Region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0" name="CustomShape 32"/>
          <p:cNvSpPr/>
          <p:nvPr/>
        </p:nvSpPr>
        <p:spPr>
          <a:xfrm>
            <a:off x="7452320" y="1628800"/>
            <a:ext cx="419670" cy="4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b="0" strike="noStrike" spc="-1" dirty="0" err="1" smtClean="0">
                <a:solidFill>
                  <a:srgbClr val="00B05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b="0" strike="noStrike" spc="-1" baseline="-25000" dirty="0" err="1" smtClean="0">
                <a:solidFill>
                  <a:srgbClr val="00B05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b="0" strike="noStrike" spc="-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CustomShape 25"/>
          <p:cNvSpPr/>
          <p:nvPr/>
        </p:nvSpPr>
        <p:spPr>
          <a:xfrm>
            <a:off x="5076056" y="3084120"/>
            <a:ext cx="467924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0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52" name="CustomShape 26"/>
          <p:cNvSpPr/>
          <p:nvPr/>
        </p:nvSpPr>
        <p:spPr>
          <a:xfrm>
            <a:off x="8100392" y="1772816"/>
            <a:ext cx="512120" cy="305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wall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139952" y="3717032"/>
                <a:ext cx="4464840" cy="71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𝐵𝑜h𝑚</m:t>
                          </m:r>
                        </m:sub>
                      </m:sSub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box>
                            <m:box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GB" sz="20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GB" sz="20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box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717032"/>
                <a:ext cx="4464840" cy="7186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stomShape 41"/>
          <p:cNvSpPr/>
          <p:nvPr/>
        </p:nvSpPr>
        <p:spPr>
          <a:xfrm>
            <a:off x="3275280" y="4725144"/>
            <a:ext cx="5666400" cy="12961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For non-planar probes, the 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ion collection area depends on the sheath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width, which increases with the bias voltage, leading to a continuous increase in ion current (above the actual saturation value). 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00117" y="5733256"/>
                <a:ext cx="1442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=2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𝑠𝑙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7" y="5733256"/>
                <a:ext cx="1442221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Line 1"/>
          <p:cNvSpPr/>
          <p:nvPr/>
        </p:nvSpPr>
        <p:spPr>
          <a:xfrm>
            <a:off x="2519280" y="3015720"/>
            <a:ext cx="8978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2" name="Line 2"/>
          <p:cNvSpPr/>
          <p:nvPr/>
        </p:nvSpPr>
        <p:spPr>
          <a:xfrm>
            <a:off x="2519280" y="2506680"/>
            <a:ext cx="897840" cy="3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5" name="CustomShape 15"/>
          <p:cNvSpPr/>
          <p:nvPr/>
        </p:nvSpPr>
        <p:spPr>
          <a:xfrm flipH="1" flipV="1">
            <a:off x="6365880" y="1174680"/>
            <a:ext cx="2160" cy="260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6" name="CustomShape 16"/>
          <p:cNvSpPr/>
          <p:nvPr/>
        </p:nvSpPr>
        <p:spPr>
          <a:xfrm>
            <a:off x="5288400" y="3213000"/>
            <a:ext cx="352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7" name="CustomShape 17"/>
          <p:cNvSpPr/>
          <p:nvPr/>
        </p:nvSpPr>
        <p:spPr>
          <a:xfrm>
            <a:off x="5290920" y="1525680"/>
            <a:ext cx="3133800" cy="1902600"/>
          </a:xfrm>
          <a:custGeom>
            <a:avLst/>
            <a:gdLst/>
            <a:ahLst/>
            <a:cxnLst/>
            <a:rect l="l" t="t" r="r" b="b"/>
            <a:pathLst>
              <a:path w="3134221" h="1902984">
                <a:moveTo>
                  <a:pt x="0" y="1902984"/>
                </a:moveTo>
                <a:lnTo>
                  <a:pt x="649883" y="1888919"/>
                </a:lnTo>
                <a:cubicBezTo>
                  <a:pt x="836667" y="1885422"/>
                  <a:pt x="1413483" y="1826759"/>
                  <a:pt x="1653803" y="1543167"/>
                </a:cubicBezTo>
                <a:cubicBezTo>
                  <a:pt x="1936465" y="1283669"/>
                  <a:pt x="2117986" y="401279"/>
                  <a:pt x="2301875" y="175015"/>
                </a:cubicBezTo>
                <a:cubicBezTo>
                  <a:pt x="2373350" y="26241"/>
                  <a:pt x="2925651" y="-12599"/>
                  <a:pt x="3134221" y="3317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" name="CustomShape 18"/>
          <p:cNvSpPr/>
          <p:nvPr/>
        </p:nvSpPr>
        <p:spPr>
          <a:xfrm flipV="1">
            <a:off x="7592760" y="1694160"/>
            <a:ext cx="360" cy="15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9" name="CustomShape 19"/>
          <p:cNvSpPr/>
          <p:nvPr/>
        </p:nvSpPr>
        <p:spPr>
          <a:xfrm>
            <a:off x="665640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f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0" name="CustomShape 20"/>
          <p:cNvSpPr/>
          <p:nvPr/>
        </p:nvSpPr>
        <p:spPr>
          <a:xfrm>
            <a:off x="7448760" y="3213000"/>
            <a:ext cx="719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r>
              <a:rPr lang="en-GB" sz="18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1" name="CustomShape 21"/>
          <p:cNvSpPr/>
          <p:nvPr/>
        </p:nvSpPr>
        <p:spPr>
          <a:xfrm>
            <a:off x="8672760" y="321300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2" name="CustomShape 22"/>
          <p:cNvSpPr/>
          <p:nvPr/>
        </p:nvSpPr>
        <p:spPr>
          <a:xfrm>
            <a:off x="6080400" y="1196640"/>
            <a:ext cx="64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3" name="CustomShape 23"/>
          <p:cNvSpPr/>
          <p:nvPr/>
        </p:nvSpPr>
        <p:spPr>
          <a:xfrm>
            <a:off x="5288400" y="1276200"/>
            <a:ext cx="863640" cy="2520000"/>
          </a:xfrm>
          <a:prstGeom prst="rect">
            <a:avLst/>
          </a:prstGeom>
          <a:solidFill>
            <a:srgbClr val="FFC000">
              <a:alpha val="38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5" name="CustomShape 25"/>
          <p:cNvSpPr/>
          <p:nvPr/>
        </p:nvSpPr>
        <p:spPr>
          <a:xfrm>
            <a:off x="3417120" y="1990080"/>
            <a:ext cx="36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6" name="CustomShape 26"/>
          <p:cNvSpPr/>
          <p:nvPr/>
        </p:nvSpPr>
        <p:spPr>
          <a:xfrm>
            <a:off x="1871640" y="2144520"/>
            <a:ext cx="10965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Planar probe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7" name="CustomShape 27"/>
          <p:cNvSpPr/>
          <p:nvPr/>
        </p:nvSpPr>
        <p:spPr>
          <a:xfrm>
            <a:off x="1882800" y="2773440"/>
            <a:ext cx="7081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Guard ring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78" name="CustomShape 28"/>
          <p:cNvSpPr/>
          <p:nvPr/>
        </p:nvSpPr>
        <p:spPr>
          <a:xfrm>
            <a:off x="3417120" y="2919600"/>
            <a:ext cx="360" cy="19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29"/>
          <p:cNvSpPr/>
          <p:nvPr/>
        </p:nvSpPr>
        <p:spPr>
          <a:xfrm>
            <a:off x="3417120" y="2239200"/>
            <a:ext cx="360" cy="62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0" name="CustomShape 30"/>
          <p:cNvSpPr/>
          <p:nvPr/>
        </p:nvSpPr>
        <p:spPr>
          <a:xfrm flipH="1">
            <a:off x="3417120" y="2216160"/>
            <a:ext cx="519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CustomShape 31"/>
          <p:cNvSpPr/>
          <p:nvPr/>
        </p:nvSpPr>
        <p:spPr>
          <a:xfrm flipH="1">
            <a:off x="3412080" y="2885400"/>
            <a:ext cx="519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2" name="CustomShape 32"/>
          <p:cNvSpPr/>
          <p:nvPr/>
        </p:nvSpPr>
        <p:spPr>
          <a:xfrm flipH="1" flipV="1">
            <a:off x="3924720" y="2016360"/>
            <a:ext cx="360" cy="1082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26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3" name="CustomShape 33"/>
          <p:cNvSpPr/>
          <p:nvPr/>
        </p:nvSpPr>
        <p:spPr>
          <a:xfrm>
            <a:off x="3417120" y="1784520"/>
            <a:ext cx="513720" cy="470520"/>
          </a:xfrm>
          <a:prstGeom prst="chord">
            <a:avLst>
              <a:gd name="adj1" fmla="val 10780708"/>
              <a:gd name="adj2" fmla="val 21550319"/>
            </a:avLst>
          </a:prstGeom>
          <a:noFill/>
          <a:ln w="126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4" name="CustomShape 34"/>
          <p:cNvSpPr/>
          <p:nvPr/>
        </p:nvSpPr>
        <p:spPr>
          <a:xfrm>
            <a:off x="3427200" y="2006280"/>
            <a:ext cx="494640" cy="453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5" name="CustomShape 35"/>
          <p:cNvSpPr/>
          <p:nvPr/>
        </p:nvSpPr>
        <p:spPr>
          <a:xfrm rot="10800000">
            <a:off x="3419873" y="2898231"/>
            <a:ext cx="513720" cy="470520"/>
          </a:xfrm>
          <a:prstGeom prst="chord">
            <a:avLst>
              <a:gd name="adj1" fmla="val 10780708"/>
              <a:gd name="adj2" fmla="val 21550319"/>
            </a:avLst>
          </a:prstGeom>
          <a:noFill/>
          <a:ln w="126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6" name="CustomShape 36"/>
          <p:cNvSpPr/>
          <p:nvPr/>
        </p:nvSpPr>
        <p:spPr>
          <a:xfrm rot="10800000">
            <a:off x="3921480" y="3118680"/>
            <a:ext cx="494640" cy="453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7" name="CustomShape 37"/>
          <p:cNvSpPr/>
          <p:nvPr/>
        </p:nvSpPr>
        <p:spPr>
          <a:xfrm>
            <a:off x="3527640" y="2216520"/>
            <a:ext cx="43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s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88" name="CustomShape 38"/>
          <p:cNvSpPr/>
          <p:nvPr/>
        </p:nvSpPr>
        <p:spPr>
          <a:xfrm flipH="1" flipV="1">
            <a:off x="3427200" y="2507040"/>
            <a:ext cx="504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round/>
            <a:headEnd type="stealth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9" name="CustomShape 39"/>
          <p:cNvSpPr/>
          <p:nvPr/>
        </p:nvSpPr>
        <p:spPr>
          <a:xfrm>
            <a:off x="3959640" y="2367360"/>
            <a:ext cx="431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baseline="-250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r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790" name="CustomShape 40"/>
          <p:cNvSpPr/>
          <p:nvPr/>
        </p:nvSpPr>
        <p:spPr>
          <a:xfrm flipV="1">
            <a:off x="3995640" y="2218680"/>
            <a:ext cx="7200" cy="65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round/>
            <a:headEnd type="stealth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4" name="Picture 4"/>
          <p:cNvPicPr/>
          <p:nvPr/>
        </p:nvPicPr>
        <p:blipFill>
          <a:blip r:embed="rId3"/>
          <a:srcRect l="65089" t="22377"/>
          <a:stretch/>
        </p:blipFill>
        <p:spPr>
          <a:xfrm>
            <a:off x="360000" y="1739520"/>
            <a:ext cx="1011600" cy="168948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Ion Saturation Region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43" name="CustomShape 12"/>
          <p:cNvSpPr/>
          <p:nvPr/>
        </p:nvSpPr>
        <p:spPr>
          <a:xfrm>
            <a:off x="3491881" y="4509120"/>
            <a:ext cx="5112567" cy="11521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 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 a </a:t>
            </a:r>
            <a:r>
              <a:rPr lang="en-GB" sz="2000" spc="-1" dirty="0">
                <a:solidFill>
                  <a:srgbClr val="000000"/>
                </a:solidFill>
                <a:latin typeface="Calibri" panose="020F0502020204030204" pitchFamily="34" charset="0"/>
              </a:rPr>
              <a:t>planar 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probe, the 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ion collection area 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is </a:t>
            </a:r>
            <a:b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independent off the sheath width, which allows </a:t>
            </a:r>
            <a:b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an independent calculation of the ion density.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3528" y="4541058"/>
                <a:ext cx="2664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GB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𝐵𝑜h𝑚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541058"/>
                <a:ext cx="266429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00117" y="5085184"/>
                <a:ext cx="1442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/>
                          <a:ea typeface="Cambria Math"/>
                        </a:rPr>
                        <m:t>𝜋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7" y="5085184"/>
                <a:ext cx="1442221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CustomShape 2"/>
          <p:cNvSpPr/>
          <p:nvPr/>
        </p:nvSpPr>
        <p:spPr>
          <a:xfrm>
            <a:off x="457200" y="1052640"/>
            <a:ext cx="8449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Particularly in </a:t>
            </a:r>
            <a:r>
              <a:rPr lang="en-GB" sz="2000" spc="-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capacitively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-coupled radio-frequency driven plasmas, </a:t>
            </a:r>
            <a:b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the characteristic voltage potentials within </a:t>
            </a:r>
            <a:r>
              <a:rPr lang="en-GB" sz="2000" spc="-1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plasma bulk </a:t>
            </a:r>
            <a:r>
              <a:rPr lang="en-GB" sz="2000" spc="-1" dirty="0">
                <a:solidFill>
                  <a:srgbClr val="000000"/>
                </a:solidFill>
                <a:latin typeface="Calibri" panose="020F0502020204030204" pitchFamily="34" charset="0"/>
              </a:rPr>
              <a:t>region </a:t>
            </a: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GB" sz="2000" spc="-1" dirty="0" smtClean="0">
                <a:solidFill>
                  <a:srgbClr val="000000"/>
                </a:solidFill>
                <a:latin typeface="Calibri" panose="020F0502020204030204" pitchFamily="34" charset="0"/>
              </a:rPr>
              <a:t>oscillate</a:t>
            </a:r>
            <a:r>
              <a:rPr lang="en-GB" sz="2000" b="0" strike="noStrike" spc="-1" dirty="0" smtClean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substantially on the driving frequency.</a:t>
            </a:r>
            <a:endParaRPr lang="en-GB" sz="20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61" name="CustomShape 3"/>
          <p:cNvSpPr/>
          <p:nvPr/>
        </p:nvSpPr>
        <p:spPr>
          <a:xfrm>
            <a:off x="457200" y="5973840"/>
            <a:ext cx="7695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281"/>
              </a:spcBef>
            </a:pP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M. Lieberman, A. Lichtenberg, </a:t>
            </a:r>
            <a:r>
              <a:rPr lang="en-GB" sz="1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John Wiley and Sons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, New York</a:t>
            </a:r>
            <a:r>
              <a:rPr lang="en-GB" sz="1400" b="0" i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 </a:t>
            </a:r>
            <a:r>
              <a:rPr lang="en-GB" sz="1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(2005)</a:t>
            </a:r>
            <a:endParaRPr lang="en-GB" sz="14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62" name="CustomShape 4"/>
          <p:cNvSpPr/>
          <p:nvPr/>
        </p:nvSpPr>
        <p:spPr>
          <a:xfrm flipV="1">
            <a:off x="3204000" y="2272240"/>
            <a:ext cx="360" cy="237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3" name="CustomShape 5"/>
          <p:cNvSpPr/>
          <p:nvPr/>
        </p:nvSpPr>
        <p:spPr>
          <a:xfrm>
            <a:off x="2123640" y="4072240"/>
            <a:ext cx="5328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4" name="CustomShape 6"/>
          <p:cNvSpPr/>
          <p:nvPr/>
        </p:nvSpPr>
        <p:spPr>
          <a:xfrm>
            <a:off x="1979640" y="21282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7"/>
          <p:cNvSpPr/>
          <p:nvPr/>
        </p:nvSpPr>
        <p:spPr>
          <a:xfrm>
            <a:off x="2915640" y="2056240"/>
            <a:ext cx="719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I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66" name="CustomShape 8"/>
          <p:cNvSpPr/>
          <p:nvPr/>
        </p:nvSpPr>
        <p:spPr>
          <a:xfrm>
            <a:off x="7236360" y="4144240"/>
            <a:ext cx="43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V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67" name="CustomShape 9"/>
          <p:cNvSpPr/>
          <p:nvPr/>
        </p:nvSpPr>
        <p:spPr>
          <a:xfrm>
            <a:off x="3708000" y="4576240"/>
            <a:ext cx="360" cy="115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8" name="CustomShape 10"/>
          <p:cNvSpPr/>
          <p:nvPr/>
        </p:nvSpPr>
        <p:spPr>
          <a:xfrm>
            <a:off x="3708000" y="4576240"/>
            <a:ext cx="2592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9" name="CustomShape 11"/>
          <p:cNvSpPr/>
          <p:nvPr/>
        </p:nvSpPr>
        <p:spPr>
          <a:xfrm>
            <a:off x="6228360" y="4504240"/>
            <a:ext cx="575640" cy="4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ϕ</a:t>
            </a:r>
            <a:r>
              <a:rPr lang="en-GB" sz="1600" b="0" strike="noStrike" spc="-1" baseline="-25000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P</a:t>
            </a:r>
            <a:endParaRPr lang="en-GB" sz="16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70" name="CustomShape 12"/>
          <p:cNvSpPr/>
          <p:nvPr/>
        </p:nvSpPr>
        <p:spPr>
          <a:xfrm>
            <a:off x="3708000" y="5584600"/>
            <a:ext cx="431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</a:rPr>
              <a:t>t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871" name="CustomShape 13"/>
          <p:cNvSpPr/>
          <p:nvPr/>
        </p:nvSpPr>
        <p:spPr>
          <a:xfrm>
            <a:off x="4196160" y="4648240"/>
            <a:ext cx="1313640" cy="1007640"/>
          </a:xfrm>
          <a:custGeom>
            <a:avLst/>
            <a:gdLst/>
            <a:ahLst/>
            <a:cxnLst/>
            <a:rect l="l" t="t" r="r" b="b"/>
            <a:pathLst>
              <a:path w="1147159" h="756489">
                <a:moveTo>
                  <a:pt x="551790" y="0"/>
                </a:moveTo>
                <a:cubicBezTo>
                  <a:pt x="843470" y="29773"/>
                  <a:pt x="1147159" y="104577"/>
                  <a:pt x="1068819" y="193315"/>
                </a:cubicBezTo>
                <a:cubicBezTo>
                  <a:pt x="990479" y="282053"/>
                  <a:pt x="163502" y="438568"/>
                  <a:pt x="81751" y="532430"/>
                </a:cubicBezTo>
                <a:cubicBezTo>
                  <a:pt x="0" y="626292"/>
                  <a:pt x="578313" y="756489"/>
                  <a:pt x="578313" y="756489"/>
                </a:cubicBezTo>
                <a:lnTo>
                  <a:pt x="578313" y="756489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2" name="CustomShape 14"/>
          <p:cNvSpPr/>
          <p:nvPr/>
        </p:nvSpPr>
        <p:spPr>
          <a:xfrm flipV="1">
            <a:off x="5435640" y="2560240"/>
            <a:ext cx="360" cy="231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15"/>
          <p:cNvSpPr/>
          <p:nvPr/>
        </p:nvSpPr>
        <p:spPr>
          <a:xfrm>
            <a:off x="2267640" y="21282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4" name="CustomShape 16"/>
          <p:cNvSpPr/>
          <p:nvPr/>
        </p:nvSpPr>
        <p:spPr>
          <a:xfrm>
            <a:off x="2555640" y="21282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5" name="CustomShape 17"/>
          <p:cNvSpPr/>
          <p:nvPr/>
        </p:nvSpPr>
        <p:spPr>
          <a:xfrm>
            <a:off x="2843640" y="21282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18"/>
          <p:cNvSpPr/>
          <p:nvPr/>
        </p:nvSpPr>
        <p:spPr>
          <a:xfrm>
            <a:off x="3132000" y="2128240"/>
            <a:ext cx="3168000" cy="2232000"/>
          </a:xfrm>
          <a:custGeom>
            <a:avLst/>
            <a:gdLst/>
            <a:ahLst/>
            <a:cxnLst/>
            <a:rect l="l" t="t" r="r" b="b"/>
            <a:pathLst>
              <a:path w="3168352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415864" y="2083792"/>
                  <a:pt x="1656184" y="1800200"/>
                </a:cubicBezTo>
                <a:cubicBezTo>
                  <a:pt x="1938846" y="1540702"/>
                  <a:pt x="2120367" y="658312"/>
                  <a:pt x="2304256" y="432048"/>
                </a:cubicBezTo>
                <a:cubicBezTo>
                  <a:pt x="2547181" y="130874"/>
                  <a:pt x="3162982" y="28534"/>
                  <a:pt x="3168352" y="0"/>
                </a:cubicBezTo>
              </a:path>
            </a:pathLst>
          </a:custGeom>
          <a:noFill/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CustomShape 19"/>
          <p:cNvSpPr/>
          <p:nvPr/>
        </p:nvSpPr>
        <p:spPr>
          <a:xfrm flipV="1">
            <a:off x="4572000" y="2560240"/>
            <a:ext cx="360" cy="26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CustomShape 20"/>
          <p:cNvSpPr/>
          <p:nvPr/>
        </p:nvSpPr>
        <p:spPr>
          <a:xfrm flipV="1">
            <a:off x="4859280" y="2560240"/>
            <a:ext cx="360" cy="256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9" name="CustomShape 21"/>
          <p:cNvSpPr/>
          <p:nvPr/>
        </p:nvSpPr>
        <p:spPr>
          <a:xfrm flipV="1">
            <a:off x="5147640" y="2560240"/>
            <a:ext cx="720" cy="24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2"/>
          <p:cNvSpPr/>
          <p:nvPr/>
        </p:nvSpPr>
        <p:spPr>
          <a:xfrm>
            <a:off x="4838040" y="254152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1" name="CustomShape 23"/>
          <p:cNvSpPr/>
          <p:nvPr/>
        </p:nvSpPr>
        <p:spPr>
          <a:xfrm>
            <a:off x="5126040" y="254368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2" name="CustomShape 24"/>
          <p:cNvSpPr/>
          <p:nvPr/>
        </p:nvSpPr>
        <p:spPr>
          <a:xfrm>
            <a:off x="5416560" y="254368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3" name="CustomShape 25"/>
          <p:cNvSpPr/>
          <p:nvPr/>
        </p:nvSpPr>
        <p:spPr>
          <a:xfrm>
            <a:off x="4549680" y="253900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4" name="CustomShape 26"/>
          <p:cNvSpPr/>
          <p:nvPr/>
        </p:nvSpPr>
        <p:spPr>
          <a:xfrm>
            <a:off x="5416560" y="484156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5" name="CustomShape 27"/>
          <p:cNvSpPr/>
          <p:nvPr/>
        </p:nvSpPr>
        <p:spPr>
          <a:xfrm>
            <a:off x="5128560" y="501292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6" name="CustomShape 28"/>
          <p:cNvSpPr/>
          <p:nvPr/>
        </p:nvSpPr>
        <p:spPr>
          <a:xfrm>
            <a:off x="4842720" y="510832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7" name="CustomShape 29"/>
          <p:cNvSpPr/>
          <p:nvPr/>
        </p:nvSpPr>
        <p:spPr>
          <a:xfrm>
            <a:off x="4552200" y="520120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8" name="CustomShape 30"/>
          <p:cNvSpPr/>
          <p:nvPr/>
        </p:nvSpPr>
        <p:spPr>
          <a:xfrm flipV="1">
            <a:off x="4284000" y="2560240"/>
            <a:ext cx="360" cy="280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500000" sp="4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9" name="CustomShape 31"/>
          <p:cNvSpPr/>
          <p:nvPr/>
        </p:nvSpPr>
        <p:spPr>
          <a:xfrm>
            <a:off x="4264200" y="253180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0" name="CustomShape 32"/>
          <p:cNvSpPr/>
          <p:nvPr/>
        </p:nvSpPr>
        <p:spPr>
          <a:xfrm>
            <a:off x="4266360" y="5353480"/>
            <a:ext cx="35640" cy="3564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1" name="CustomShape 33"/>
          <p:cNvSpPr/>
          <p:nvPr/>
        </p:nvSpPr>
        <p:spPr>
          <a:xfrm>
            <a:off x="1979640" y="2128240"/>
            <a:ext cx="4680000" cy="2232000"/>
          </a:xfrm>
          <a:custGeom>
            <a:avLst/>
            <a:gdLst/>
            <a:ahLst/>
            <a:cxnLst/>
            <a:rect l="l" t="t" r="r" b="b"/>
            <a:pathLst>
              <a:path w="4680520" h="2232248">
                <a:moveTo>
                  <a:pt x="0" y="2232248"/>
                </a:moveTo>
                <a:cubicBezTo>
                  <a:pt x="47712" y="2227808"/>
                  <a:pt x="445711" y="2184399"/>
                  <a:pt x="576064" y="2160239"/>
                </a:cubicBezTo>
                <a:cubicBezTo>
                  <a:pt x="759673" y="2131342"/>
                  <a:pt x="1849847" y="2043708"/>
                  <a:pt x="2448272" y="1656184"/>
                </a:cubicBezTo>
                <a:cubicBezTo>
                  <a:pt x="2979527" y="1357445"/>
                  <a:pt x="3167671" y="931709"/>
                  <a:pt x="3600400" y="432048"/>
                </a:cubicBezTo>
                <a:cubicBezTo>
                  <a:pt x="3992130" y="75956"/>
                  <a:pt x="4595949" y="27467"/>
                  <a:pt x="4680520" y="0"/>
                </a:cubicBezTo>
              </a:path>
            </a:pathLst>
          </a:custGeom>
          <a:noFill/>
          <a:ln w="1908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2" name="CustomShape 34"/>
          <p:cNvSpPr/>
          <p:nvPr/>
        </p:nvSpPr>
        <p:spPr>
          <a:xfrm>
            <a:off x="5886000" y="2821696"/>
            <a:ext cx="3020400" cy="895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smtClean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Time averaged I-V probe curve </a:t>
            </a:r>
            <a:br>
              <a:rPr lang="en-GB" sz="1800" b="0" strike="noStrike" spc="-1" dirty="0" smtClean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</a:br>
            <a:r>
              <a:rPr lang="en-GB" sz="1800" b="0" strike="noStrike" spc="-1" dirty="0" smtClean="0">
                <a:solidFill>
                  <a:srgbClr val="FF0000"/>
                </a:solidFill>
                <a:latin typeface="Calibri" panose="020F0502020204030204" pitchFamily="34" charset="0"/>
                <a:ea typeface="DejaVu Sans"/>
              </a:rPr>
              <a:t>yields ‘too high’ electron temperature</a:t>
            </a:r>
            <a:endParaRPr lang="en-GB" sz="1800" b="0" strike="noStrike" spc="-1" dirty="0">
              <a:latin typeface="Calibri" panose="020F0502020204030204" pitchFamily="34" charset="0"/>
            </a:endParaRPr>
          </a:p>
        </p:txBody>
      </p:sp>
      <p:sp>
        <p:nvSpPr>
          <p:cNvPr id="37" name="CustomShape 1"/>
          <p:cNvSpPr/>
          <p:nvPr/>
        </p:nvSpPr>
        <p:spPr>
          <a:xfrm>
            <a:off x="2628000" y="116640"/>
            <a:ext cx="6516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DejaVu Sans"/>
              </a:rPr>
              <a:t>Plasma oscillations, RF plasmas</a:t>
            </a:r>
            <a:endParaRPr lang="en-GB" sz="3200" b="0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UofYpowerpointblue</Template>
  <TotalTime>29744</TotalTime>
  <Words>615</Words>
  <Application>Microsoft Office PowerPoint</Application>
  <PresentationFormat>On-screen Show (4:3)</PresentationFormat>
  <Paragraphs>150</Paragraphs>
  <Slides>14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Office Theme</vt:lpstr>
      <vt:lpstr>Office Theme</vt:lpstr>
      <vt:lpstr>Equation</vt:lpstr>
      <vt:lpstr>Équation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kl603</dc:creator>
  <cp:lastModifiedBy>kari</cp:lastModifiedBy>
  <cp:revision>583</cp:revision>
  <cp:lastPrinted>2014-12-01T09:53:04Z</cp:lastPrinted>
  <dcterms:created xsi:type="dcterms:W3CDTF">2012-02-27T16:38:33Z</dcterms:created>
  <dcterms:modified xsi:type="dcterms:W3CDTF">2017-12-01T10:29:23Z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8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38</vt:i4>
  </property>
</Properties>
</file>